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8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9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2"/>
  </p:notesMasterIdLst>
  <p:sldIdLst>
    <p:sldId id="256" r:id="rId2"/>
    <p:sldId id="324" r:id="rId3"/>
    <p:sldId id="281" r:id="rId4"/>
    <p:sldId id="387" r:id="rId5"/>
    <p:sldId id="388" r:id="rId6"/>
    <p:sldId id="390" r:id="rId7"/>
    <p:sldId id="392" r:id="rId8"/>
    <p:sldId id="391" r:id="rId9"/>
    <p:sldId id="319" r:id="rId10"/>
    <p:sldId id="320" r:id="rId11"/>
    <p:sldId id="321" r:id="rId12"/>
    <p:sldId id="389" r:id="rId13"/>
    <p:sldId id="323" r:id="rId14"/>
    <p:sldId id="327" r:id="rId15"/>
    <p:sldId id="393" r:id="rId16"/>
    <p:sldId id="394" r:id="rId17"/>
    <p:sldId id="395" r:id="rId18"/>
    <p:sldId id="396" r:id="rId19"/>
    <p:sldId id="397" r:id="rId20"/>
    <p:sldId id="289" r:id="rId21"/>
    <p:sldId id="301" r:id="rId22"/>
    <p:sldId id="298" r:id="rId23"/>
    <p:sldId id="406" r:id="rId24"/>
    <p:sldId id="407" r:id="rId25"/>
    <p:sldId id="303" r:id="rId26"/>
    <p:sldId id="304" r:id="rId27"/>
    <p:sldId id="290" r:id="rId28"/>
    <p:sldId id="299" r:id="rId29"/>
    <p:sldId id="300" r:id="rId30"/>
    <p:sldId id="409" r:id="rId31"/>
    <p:sldId id="410" r:id="rId32"/>
    <p:sldId id="402" r:id="rId33"/>
    <p:sldId id="408" r:id="rId34"/>
    <p:sldId id="399" r:id="rId35"/>
    <p:sldId id="405" r:id="rId36"/>
    <p:sldId id="400" r:id="rId37"/>
    <p:sldId id="401" r:id="rId38"/>
    <p:sldId id="414" r:id="rId39"/>
    <p:sldId id="419" r:id="rId40"/>
    <p:sldId id="415" r:id="rId41"/>
    <p:sldId id="421" r:id="rId42"/>
    <p:sldId id="424" r:id="rId43"/>
    <p:sldId id="404" r:id="rId44"/>
    <p:sldId id="418" r:id="rId45"/>
    <p:sldId id="425" r:id="rId46"/>
    <p:sldId id="382" r:id="rId47"/>
    <p:sldId id="426" r:id="rId48"/>
    <p:sldId id="332" r:id="rId49"/>
    <p:sldId id="383" r:id="rId50"/>
    <p:sldId id="333" r:id="rId5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2A99502-B180-4A54-9921-A3A0CD47E905}">
          <p14:sldIdLst>
            <p14:sldId id="256"/>
          </p14:sldIdLst>
        </p14:section>
        <p14:section name="Background" id="{267FD058-047F-492E-8448-203F3CBB4D22}">
          <p14:sldIdLst>
            <p14:sldId id="324"/>
            <p14:sldId id="281"/>
            <p14:sldId id="387"/>
            <p14:sldId id="388"/>
            <p14:sldId id="390"/>
            <p14:sldId id="392"/>
            <p14:sldId id="391"/>
          </p14:sldIdLst>
        </p14:section>
        <p14:section name="Principles" id="{F203E8B9-6051-4823-9C9F-005611FE9FFE}">
          <p14:sldIdLst>
            <p14:sldId id="319"/>
            <p14:sldId id="320"/>
            <p14:sldId id="321"/>
            <p14:sldId id="389"/>
            <p14:sldId id="323"/>
            <p14:sldId id="327"/>
          </p14:sldIdLst>
        </p14:section>
        <p14:section name="Components" id="{146088BB-D117-41CD-BFFA-8B375AF9AAFB}">
          <p14:sldIdLst>
            <p14:sldId id="393"/>
            <p14:sldId id="394"/>
            <p14:sldId id="395"/>
            <p14:sldId id="396"/>
            <p14:sldId id="397"/>
          </p14:sldIdLst>
        </p14:section>
        <p14:section name="Resources" id="{09EFA0D1-2455-4881-AF4B-9C55F6FB930C}">
          <p14:sldIdLst>
            <p14:sldId id="289"/>
            <p14:sldId id="301"/>
            <p14:sldId id="298"/>
            <p14:sldId id="406"/>
            <p14:sldId id="407"/>
            <p14:sldId id="303"/>
            <p14:sldId id="304"/>
          </p14:sldIdLst>
        </p14:section>
        <p14:section name="Extensions" id="{56F6BDB0-A9E4-4B41-BD42-04BC22243F54}">
          <p14:sldIdLst>
            <p14:sldId id="290"/>
            <p14:sldId id="299"/>
            <p14:sldId id="300"/>
            <p14:sldId id="409"/>
            <p14:sldId id="410"/>
          </p14:sldIdLst>
        </p14:section>
        <p14:section name="Profiles &amp; Conformance" id="{DEE0F0F8-2B2C-4B3F-BA72-3933D6BE4073}">
          <p14:sldIdLst>
            <p14:sldId id="402"/>
            <p14:sldId id="408"/>
            <p14:sldId id="399"/>
            <p14:sldId id="405"/>
            <p14:sldId id="400"/>
            <p14:sldId id="401"/>
          </p14:sldIdLst>
        </p14:section>
        <p14:section name="Transport" id="{3C82DB57-D121-4A1E-BC91-97248769036D}">
          <p14:sldIdLst>
            <p14:sldId id="414"/>
            <p14:sldId id="419"/>
            <p14:sldId id="415"/>
            <p14:sldId id="421"/>
            <p14:sldId id="424"/>
            <p14:sldId id="404"/>
            <p14:sldId id="418"/>
            <p14:sldId id="425"/>
          </p14:sldIdLst>
        </p14:section>
        <p14:section name="Next steps" id="{D50867BB-8966-407D-A48D-B43C273F0241}">
          <p14:sldIdLst>
            <p14:sldId id="382"/>
            <p14:sldId id="426"/>
            <p14:sldId id="332"/>
            <p14:sldId id="383"/>
            <p14:sldId id="333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595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555" autoAdjust="0"/>
    <p:restoredTop sz="86433" autoAdjust="0"/>
  </p:normalViewPr>
  <p:slideViewPr>
    <p:cSldViewPr>
      <p:cViewPr varScale="1">
        <p:scale>
          <a:sx n="79" d="100"/>
          <a:sy n="79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6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1031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E4F9D75-D5D8-4314-ACBD-27833A7F9B37}" type="doc">
      <dgm:prSet loTypeId="urn:microsoft.com/office/officeart/2005/8/layout/matrix3" loCatId="matrix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en-CA"/>
        </a:p>
      </dgm:t>
    </dgm:pt>
    <dgm:pt modelId="{D1EB14A3-E50B-4C6B-8B85-FC2F1AA58ED5}">
      <dgm:prSet phldrT="[Text]"/>
      <dgm:spPr/>
      <dgm:t>
        <a:bodyPr/>
        <a:lstStyle/>
        <a:p>
          <a:r>
            <a:rPr lang="en-US" b="1" dirty="0" smtClean="0">
              <a:solidFill>
                <a:schemeClr val="tx1"/>
              </a:solidFill>
            </a:rPr>
            <a:t>REST</a:t>
          </a:r>
          <a:endParaRPr lang="en-CA" b="1" dirty="0">
            <a:solidFill>
              <a:schemeClr val="tx1"/>
            </a:solidFill>
          </a:endParaRPr>
        </a:p>
      </dgm:t>
    </dgm:pt>
    <dgm:pt modelId="{FDE3662D-EA8F-4B9A-8DA5-E4008DC5088C}" type="parTrans" cxnId="{C9EEAB38-2F48-4E10-A546-FCDECE73A0B0}">
      <dgm:prSet/>
      <dgm:spPr/>
      <dgm:t>
        <a:bodyPr/>
        <a:lstStyle/>
        <a:p>
          <a:endParaRPr lang="en-CA"/>
        </a:p>
      </dgm:t>
    </dgm:pt>
    <dgm:pt modelId="{0BB29068-5E85-4EE8-91E1-2024FD512D06}" type="sibTrans" cxnId="{C9EEAB38-2F48-4E10-A546-FCDECE73A0B0}">
      <dgm:prSet/>
      <dgm:spPr/>
      <dgm:t>
        <a:bodyPr/>
        <a:lstStyle/>
        <a:p>
          <a:endParaRPr lang="en-CA"/>
        </a:p>
      </dgm:t>
    </dgm:pt>
    <dgm:pt modelId="{B5E039F1-BBD9-49CA-AED0-167893AD4C2D}">
      <dgm:prSet phldrT="[Text]"/>
      <dgm:spPr>
        <a:solidFill>
          <a:schemeClr val="accent2"/>
        </a:solidFill>
      </dgm:spPr>
      <dgm:t>
        <a:bodyPr/>
        <a:lstStyle/>
        <a:p>
          <a:r>
            <a:rPr lang="en-US" b="1" dirty="0" smtClean="0">
              <a:solidFill>
                <a:schemeClr val="tx1"/>
              </a:solidFill>
            </a:rPr>
            <a:t>Documents</a:t>
          </a:r>
          <a:endParaRPr lang="en-CA" b="1" dirty="0">
            <a:solidFill>
              <a:schemeClr val="tx1"/>
            </a:solidFill>
          </a:endParaRPr>
        </a:p>
      </dgm:t>
    </dgm:pt>
    <dgm:pt modelId="{AD5A7BF3-3CE0-454D-9BF9-F3FC11CF370C}" type="parTrans" cxnId="{4EBEE181-FD8C-45AF-80D6-5C9330225095}">
      <dgm:prSet/>
      <dgm:spPr/>
      <dgm:t>
        <a:bodyPr/>
        <a:lstStyle/>
        <a:p>
          <a:endParaRPr lang="en-CA"/>
        </a:p>
      </dgm:t>
    </dgm:pt>
    <dgm:pt modelId="{F3471573-29BE-4F11-926F-9AE633D722FD}" type="sibTrans" cxnId="{4EBEE181-FD8C-45AF-80D6-5C9330225095}">
      <dgm:prSet/>
      <dgm:spPr/>
      <dgm:t>
        <a:bodyPr/>
        <a:lstStyle/>
        <a:p>
          <a:endParaRPr lang="en-CA"/>
        </a:p>
      </dgm:t>
    </dgm:pt>
    <dgm:pt modelId="{1439D559-D189-4FF1-A4FB-F22A15A268D1}">
      <dgm:prSet phldrT="[Text]"/>
      <dgm:spPr>
        <a:solidFill>
          <a:schemeClr val="accent5"/>
        </a:solidFill>
      </dgm:spPr>
      <dgm:t>
        <a:bodyPr/>
        <a:lstStyle/>
        <a:p>
          <a:r>
            <a:rPr lang="en-US" b="1" dirty="0" smtClean="0">
              <a:solidFill>
                <a:schemeClr val="tx1"/>
              </a:solidFill>
            </a:rPr>
            <a:t>Messages</a:t>
          </a:r>
          <a:endParaRPr lang="en-CA" b="1" dirty="0">
            <a:solidFill>
              <a:schemeClr val="tx1"/>
            </a:solidFill>
          </a:endParaRPr>
        </a:p>
      </dgm:t>
    </dgm:pt>
    <dgm:pt modelId="{5EE2399A-E4F7-46C2-AFD0-FCD2735CA036}" type="parTrans" cxnId="{4218ADCB-E1A6-4AB0-8A11-401F97C76E7B}">
      <dgm:prSet/>
      <dgm:spPr/>
      <dgm:t>
        <a:bodyPr/>
        <a:lstStyle/>
        <a:p>
          <a:endParaRPr lang="en-CA"/>
        </a:p>
      </dgm:t>
    </dgm:pt>
    <dgm:pt modelId="{7B39829F-0B46-49C4-AB74-4092A4A67217}" type="sibTrans" cxnId="{4218ADCB-E1A6-4AB0-8A11-401F97C76E7B}">
      <dgm:prSet/>
      <dgm:spPr/>
      <dgm:t>
        <a:bodyPr/>
        <a:lstStyle/>
        <a:p>
          <a:endParaRPr lang="en-CA"/>
        </a:p>
      </dgm:t>
    </dgm:pt>
    <dgm:pt modelId="{95D9FA2A-C5BC-4752-8E72-6799C0FBC1C6}">
      <dgm:prSet phldrT="[Text]"/>
      <dgm:spPr>
        <a:solidFill>
          <a:schemeClr val="bg2"/>
        </a:solidFill>
        <a:ln>
          <a:solidFill>
            <a:schemeClr val="accent4"/>
          </a:solidFill>
        </a:ln>
      </dgm:spPr>
      <dgm:t>
        <a:bodyPr/>
        <a:lstStyle/>
        <a:p>
          <a:r>
            <a:rPr lang="en-US" b="1" dirty="0" smtClean="0">
              <a:solidFill>
                <a:schemeClr val="tx1"/>
              </a:solidFill>
            </a:rPr>
            <a:t>Services</a:t>
          </a:r>
          <a:endParaRPr lang="en-CA" b="1" dirty="0">
            <a:solidFill>
              <a:schemeClr val="tx1"/>
            </a:solidFill>
          </a:endParaRPr>
        </a:p>
      </dgm:t>
    </dgm:pt>
    <dgm:pt modelId="{49F28D2E-2126-4D04-9687-6426AB810F19}" type="parTrans" cxnId="{35A55FD1-3029-4FBF-BF95-422C96E319DA}">
      <dgm:prSet/>
      <dgm:spPr/>
      <dgm:t>
        <a:bodyPr/>
        <a:lstStyle/>
        <a:p>
          <a:endParaRPr lang="en-CA"/>
        </a:p>
      </dgm:t>
    </dgm:pt>
    <dgm:pt modelId="{2BCF00D6-D0C3-4AE9-8B23-962700DA1C8B}" type="sibTrans" cxnId="{35A55FD1-3029-4FBF-BF95-422C96E319DA}">
      <dgm:prSet/>
      <dgm:spPr/>
      <dgm:t>
        <a:bodyPr/>
        <a:lstStyle/>
        <a:p>
          <a:endParaRPr lang="en-CA"/>
        </a:p>
      </dgm:t>
    </dgm:pt>
    <dgm:pt modelId="{0F528374-3DE1-4486-B71C-82DC73192314}" type="pres">
      <dgm:prSet presAssocID="{3E4F9D75-D5D8-4314-ACBD-27833A7F9B37}" presName="matrix" presStyleCnt="0">
        <dgm:presLayoutVars>
          <dgm:chMax val="1"/>
          <dgm:dir/>
          <dgm:resizeHandles val="exact"/>
        </dgm:presLayoutVars>
      </dgm:prSet>
      <dgm:spPr/>
      <dgm:t>
        <a:bodyPr/>
        <a:lstStyle/>
        <a:p>
          <a:endParaRPr lang="en-CA"/>
        </a:p>
      </dgm:t>
    </dgm:pt>
    <dgm:pt modelId="{7476B03F-5A87-4E08-A32E-D8B9821AFAB6}" type="pres">
      <dgm:prSet presAssocID="{3E4F9D75-D5D8-4314-ACBD-27833A7F9B37}" presName="diamond" presStyleLbl="bgShp" presStyleIdx="0" presStyleCnt="1"/>
      <dgm:spPr/>
    </dgm:pt>
    <dgm:pt modelId="{ECAE1A64-3C26-4CD0-8055-16154FF0361B}" type="pres">
      <dgm:prSet presAssocID="{3E4F9D75-D5D8-4314-ACBD-27833A7F9B37}" presName="quad1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AA9D5778-9E54-41DB-BF3A-44486A11C644}" type="pres">
      <dgm:prSet presAssocID="{3E4F9D75-D5D8-4314-ACBD-27833A7F9B37}" presName="quad2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B6C28692-8BAE-4E06-A3BE-9AAFCCA84D47}" type="pres">
      <dgm:prSet presAssocID="{3E4F9D75-D5D8-4314-ACBD-27833A7F9B37}" presName="quad3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C9DED484-765B-4B50-9650-386C82457535}" type="pres">
      <dgm:prSet presAssocID="{3E4F9D75-D5D8-4314-ACBD-27833A7F9B37}" presName="quad4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CA"/>
        </a:p>
      </dgm:t>
    </dgm:pt>
  </dgm:ptLst>
  <dgm:cxnLst>
    <dgm:cxn modelId="{B2D75795-0150-4A47-88BC-A8B67CC7AD7F}" type="presOf" srcId="{B5E039F1-BBD9-49CA-AED0-167893AD4C2D}" destId="{AA9D5778-9E54-41DB-BF3A-44486A11C644}" srcOrd="0" destOrd="0" presId="urn:microsoft.com/office/officeart/2005/8/layout/matrix3"/>
    <dgm:cxn modelId="{4EBEE181-FD8C-45AF-80D6-5C9330225095}" srcId="{3E4F9D75-D5D8-4314-ACBD-27833A7F9B37}" destId="{B5E039F1-BBD9-49CA-AED0-167893AD4C2D}" srcOrd="1" destOrd="0" parTransId="{AD5A7BF3-3CE0-454D-9BF9-F3FC11CF370C}" sibTransId="{F3471573-29BE-4F11-926F-9AE633D722FD}"/>
    <dgm:cxn modelId="{C9EEAB38-2F48-4E10-A546-FCDECE73A0B0}" srcId="{3E4F9D75-D5D8-4314-ACBD-27833A7F9B37}" destId="{D1EB14A3-E50B-4C6B-8B85-FC2F1AA58ED5}" srcOrd="0" destOrd="0" parTransId="{FDE3662D-EA8F-4B9A-8DA5-E4008DC5088C}" sibTransId="{0BB29068-5E85-4EE8-91E1-2024FD512D06}"/>
    <dgm:cxn modelId="{4218ADCB-E1A6-4AB0-8A11-401F97C76E7B}" srcId="{3E4F9D75-D5D8-4314-ACBD-27833A7F9B37}" destId="{1439D559-D189-4FF1-A4FB-F22A15A268D1}" srcOrd="2" destOrd="0" parTransId="{5EE2399A-E4F7-46C2-AFD0-FCD2735CA036}" sibTransId="{7B39829F-0B46-49C4-AB74-4092A4A67217}"/>
    <dgm:cxn modelId="{41F684D3-C0B3-4FDE-8E3C-09FDBEBC88CB}" type="presOf" srcId="{3E4F9D75-D5D8-4314-ACBD-27833A7F9B37}" destId="{0F528374-3DE1-4486-B71C-82DC73192314}" srcOrd="0" destOrd="0" presId="urn:microsoft.com/office/officeart/2005/8/layout/matrix3"/>
    <dgm:cxn modelId="{35A55FD1-3029-4FBF-BF95-422C96E319DA}" srcId="{3E4F9D75-D5D8-4314-ACBD-27833A7F9B37}" destId="{95D9FA2A-C5BC-4752-8E72-6799C0FBC1C6}" srcOrd="3" destOrd="0" parTransId="{49F28D2E-2126-4D04-9687-6426AB810F19}" sibTransId="{2BCF00D6-D0C3-4AE9-8B23-962700DA1C8B}"/>
    <dgm:cxn modelId="{B0E78FE1-63EA-4630-B8CE-A23525A1D6FF}" type="presOf" srcId="{95D9FA2A-C5BC-4752-8E72-6799C0FBC1C6}" destId="{C9DED484-765B-4B50-9650-386C82457535}" srcOrd="0" destOrd="0" presId="urn:microsoft.com/office/officeart/2005/8/layout/matrix3"/>
    <dgm:cxn modelId="{E60FC72D-459E-41BC-9CDD-B6017440BE1F}" type="presOf" srcId="{D1EB14A3-E50B-4C6B-8B85-FC2F1AA58ED5}" destId="{ECAE1A64-3C26-4CD0-8055-16154FF0361B}" srcOrd="0" destOrd="0" presId="urn:microsoft.com/office/officeart/2005/8/layout/matrix3"/>
    <dgm:cxn modelId="{37E5C273-A390-406A-A18D-5E5BCCC3D68F}" type="presOf" srcId="{1439D559-D189-4FF1-A4FB-F22A15A268D1}" destId="{B6C28692-8BAE-4E06-A3BE-9AAFCCA84D47}" srcOrd="0" destOrd="0" presId="urn:microsoft.com/office/officeart/2005/8/layout/matrix3"/>
    <dgm:cxn modelId="{F30902DA-8DE8-4769-98FF-8E7C181F2374}" type="presParOf" srcId="{0F528374-3DE1-4486-B71C-82DC73192314}" destId="{7476B03F-5A87-4E08-A32E-D8B9821AFAB6}" srcOrd="0" destOrd="0" presId="urn:microsoft.com/office/officeart/2005/8/layout/matrix3"/>
    <dgm:cxn modelId="{4DCCC35A-DE21-4B16-AC6E-F87C7AD298CE}" type="presParOf" srcId="{0F528374-3DE1-4486-B71C-82DC73192314}" destId="{ECAE1A64-3C26-4CD0-8055-16154FF0361B}" srcOrd="1" destOrd="0" presId="urn:microsoft.com/office/officeart/2005/8/layout/matrix3"/>
    <dgm:cxn modelId="{80C2D456-B792-4C93-B492-88BB1DA645DF}" type="presParOf" srcId="{0F528374-3DE1-4486-B71C-82DC73192314}" destId="{AA9D5778-9E54-41DB-BF3A-44486A11C644}" srcOrd="2" destOrd="0" presId="urn:microsoft.com/office/officeart/2005/8/layout/matrix3"/>
    <dgm:cxn modelId="{1F5FA16C-F2AB-401A-88A6-0701D622B3D7}" type="presParOf" srcId="{0F528374-3DE1-4486-B71C-82DC73192314}" destId="{B6C28692-8BAE-4E06-A3BE-9AAFCCA84D47}" srcOrd="3" destOrd="0" presId="urn:microsoft.com/office/officeart/2005/8/layout/matrix3"/>
    <dgm:cxn modelId="{60C9B98D-AD33-4690-A699-FD5744D251C7}" type="presParOf" srcId="{0F528374-3DE1-4486-B71C-82DC73192314}" destId="{C9DED484-765B-4B50-9650-386C82457535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E4F9D75-D5D8-4314-ACBD-27833A7F9B37}" type="doc">
      <dgm:prSet loTypeId="urn:microsoft.com/office/officeart/2005/8/layout/matrix3" loCatId="matrix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en-CA"/>
        </a:p>
      </dgm:t>
    </dgm:pt>
    <dgm:pt modelId="{95D9FA2A-C5BC-4752-8E72-6799C0FBC1C6}">
      <dgm:prSet phldrT="[Text]"/>
      <dgm:spPr>
        <a:solidFill>
          <a:schemeClr val="bg2"/>
        </a:solidFill>
        <a:ln>
          <a:solidFill>
            <a:schemeClr val="accent4"/>
          </a:solidFill>
        </a:ln>
      </dgm:spPr>
      <dgm:t>
        <a:bodyPr/>
        <a:lstStyle/>
        <a:p>
          <a:endParaRPr lang="en-CA" b="1" dirty="0">
            <a:solidFill>
              <a:schemeClr val="tx1"/>
            </a:solidFill>
          </a:endParaRPr>
        </a:p>
      </dgm:t>
    </dgm:pt>
    <dgm:pt modelId="{2BCF00D6-D0C3-4AE9-8B23-962700DA1C8B}" type="sibTrans" cxnId="{35A55FD1-3029-4FBF-BF95-422C96E319DA}">
      <dgm:prSet/>
      <dgm:spPr/>
      <dgm:t>
        <a:bodyPr/>
        <a:lstStyle/>
        <a:p>
          <a:endParaRPr lang="en-CA"/>
        </a:p>
      </dgm:t>
    </dgm:pt>
    <dgm:pt modelId="{49F28D2E-2126-4D04-9687-6426AB810F19}" type="parTrans" cxnId="{35A55FD1-3029-4FBF-BF95-422C96E319DA}">
      <dgm:prSet/>
      <dgm:spPr/>
      <dgm:t>
        <a:bodyPr/>
        <a:lstStyle/>
        <a:p>
          <a:endParaRPr lang="en-CA"/>
        </a:p>
      </dgm:t>
    </dgm:pt>
    <dgm:pt modelId="{1439D559-D189-4FF1-A4FB-F22A15A268D1}">
      <dgm:prSet phldrT="[Text]"/>
      <dgm:spPr>
        <a:solidFill>
          <a:schemeClr val="accent5"/>
        </a:solidFill>
      </dgm:spPr>
      <dgm:t>
        <a:bodyPr/>
        <a:lstStyle/>
        <a:p>
          <a:endParaRPr lang="en-CA" b="1" dirty="0">
            <a:solidFill>
              <a:schemeClr val="tx1"/>
            </a:solidFill>
          </a:endParaRPr>
        </a:p>
      </dgm:t>
    </dgm:pt>
    <dgm:pt modelId="{7B39829F-0B46-49C4-AB74-4092A4A67217}" type="sibTrans" cxnId="{4218ADCB-E1A6-4AB0-8A11-401F97C76E7B}">
      <dgm:prSet/>
      <dgm:spPr/>
      <dgm:t>
        <a:bodyPr/>
        <a:lstStyle/>
        <a:p>
          <a:endParaRPr lang="en-CA"/>
        </a:p>
      </dgm:t>
    </dgm:pt>
    <dgm:pt modelId="{5EE2399A-E4F7-46C2-AFD0-FCD2735CA036}" type="parTrans" cxnId="{4218ADCB-E1A6-4AB0-8A11-401F97C76E7B}">
      <dgm:prSet/>
      <dgm:spPr/>
      <dgm:t>
        <a:bodyPr/>
        <a:lstStyle/>
        <a:p>
          <a:endParaRPr lang="en-CA"/>
        </a:p>
      </dgm:t>
    </dgm:pt>
    <dgm:pt modelId="{B5E039F1-BBD9-49CA-AED0-167893AD4C2D}">
      <dgm:prSet phldrT="[Text]"/>
      <dgm:spPr>
        <a:solidFill>
          <a:schemeClr val="accent2"/>
        </a:solidFill>
      </dgm:spPr>
      <dgm:t>
        <a:bodyPr/>
        <a:lstStyle/>
        <a:p>
          <a:endParaRPr lang="en-CA" b="1" dirty="0">
            <a:solidFill>
              <a:schemeClr val="tx1"/>
            </a:solidFill>
          </a:endParaRPr>
        </a:p>
      </dgm:t>
    </dgm:pt>
    <dgm:pt modelId="{F3471573-29BE-4F11-926F-9AE633D722FD}" type="sibTrans" cxnId="{4EBEE181-FD8C-45AF-80D6-5C9330225095}">
      <dgm:prSet/>
      <dgm:spPr/>
      <dgm:t>
        <a:bodyPr/>
        <a:lstStyle/>
        <a:p>
          <a:endParaRPr lang="en-CA"/>
        </a:p>
      </dgm:t>
    </dgm:pt>
    <dgm:pt modelId="{AD5A7BF3-3CE0-454D-9BF9-F3FC11CF370C}" type="parTrans" cxnId="{4EBEE181-FD8C-45AF-80D6-5C9330225095}">
      <dgm:prSet/>
      <dgm:spPr/>
      <dgm:t>
        <a:bodyPr/>
        <a:lstStyle/>
        <a:p>
          <a:endParaRPr lang="en-CA"/>
        </a:p>
      </dgm:t>
    </dgm:pt>
    <dgm:pt modelId="{D1EB14A3-E50B-4C6B-8B85-FC2F1AA58ED5}">
      <dgm:prSet phldrT="[Text]"/>
      <dgm:spPr/>
      <dgm:t>
        <a:bodyPr/>
        <a:lstStyle/>
        <a:p>
          <a:r>
            <a:rPr lang="en-US" b="1" dirty="0" smtClean="0">
              <a:solidFill>
                <a:schemeClr val="tx1"/>
              </a:solidFill>
            </a:rPr>
            <a:t>Rest</a:t>
          </a:r>
          <a:endParaRPr lang="en-CA" b="1" dirty="0">
            <a:solidFill>
              <a:schemeClr val="tx1"/>
            </a:solidFill>
          </a:endParaRPr>
        </a:p>
      </dgm:t>
    </dgm:pt>
    <dgm:pt modelId="{0BB29068-5E85-4EE8-91E1-2024FD512D06}" type="sibTrans" cxnId="{C9EEAB38-2F48-4E10-A546-FCDECE73A0B0}">
      <dgm:prSet/>
      <dgm:spPr/>
      <dgm:t>
        <a:bodyPr/>
        <a:lstStyle/>
        <a:p>
          <a:endParaRPr lang="en-CA"/>
        </a:p>
      </dgm:t>
    </dgm:pt>
    <dgm:pt modelId="{FDE3662D-EA8F-4B9A-8DA5-E4008DC5088C}" type="parTrans" cxnId="{C9EEAB38-2F48-4E10-A546-FCDECE73A0B0}">
      <dgm:prSet/>
      <dgm:spPr/>
      <dgm:t>
        <a:bodyPr/>
        <a:lstStyle/>
        <a:p>
          <a:endParaRPr lang="en-CA"/>
        </a:p>
      </dgm:t>
    </dgm:pt>
    <dgm:pt modelId="{0F528374-3DE1-4486-B71C-82DC73192314}" type="pres">
      <dgm:prSet presAssocID="{3E4F9D75-D5D8-4314-ACBD-27833A7F9B37}" presName="matrix" presStyleCnt="0">
        <dgm:presLayoutVars>
          <dgm:chMax val="1"/>
          <dgm:dir/>
          <dgm:resizeHandles val="exact"/>
        </dgm:presLayoutVars>
      </dgm:prSet>
      <dgm:spPr/>
      <dgm:t>
        <a:bodyPr/>
        <a:lstStyle/>
        <a:p>
          <a:endParaRPr lang="en-CA"/>
        </a:p>
      </dgm:t>
    </dgm:pt>
    <dgm:pt modelId="{7476B03F-5A87-4E08-A32E-D8B9821AFAB6}" type="pres">
      <dgm:prSet presAssocID="{3E4F9D75-D5D8-4314-ACBD-27833A7F9B37}" presName="diamond" presStyleLbl="bgShp" presStyleIdx="0" presStyleCnt="1"/>
      <dgm:spPr/>
    </dgm:pt>
    <dgm:pt modelId="{ECAE1A64-3C26-4CD0-8055-16154FF0361B}" type="pres">
      <dgm:prSet presAssocID="{3E4F9D75-D5D8-4314-ACBD-27833A7F9B37}" presName="quad1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AA9D5778-9E54-41DB-BF3A-44486A11C644}" type="pres">
      <dgm:prSet presAssocID="{3E4F9D75-D5D8-4314-ACBD-27833A7F9B37}" presName="quad2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B6C28692-8BAE-4E06-A3BE-9AAFCCA84D47}" type="pres">
      <dgm:prSet presAssocID="{3E4F9D75-D5D8-4314-ACBD-27833A7F9B37}" presName="quad3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C9DED484-765B-4B50-9650-386C82457535}" type="pres">
      <dgm:prSet presAssocID="{3E4F9D75-D5D8-4314-ACBD-27833A7F9B37}" presName="quad4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CA"/>
        </a:p>
      </dgm:t>
    </dgm:pt>
  </dgm:ptLst>
  <dgm:cxnLst>
    <dgm:cxn modelId="{4EBEE181-FD8C-45AF-80D6-5C9330225095}" srcId="{3E4F9D75-D5D8-4314-ACBD-27833A7F9B37}" destId="{B5E039F1-BBD9-49CA-AED0-167893AD4C2D}" srcOrd="1" destOrd="0" parTransId="{AD5A7BF3-3CE0-454D-9BF9-F3FC11CF370C}" sibTransId="{F3471573-29BE-4F11-926F-9AE633D722FD}"/>
    <dgm:cxn modelId="{C9EEAB38-2F48-4E10-A546-FCDECE73A0B0}" srcId="{3E4F9D75-D5D8-4314-ACBD-27833A7F9B37}" destId="{D1EB14A3-E50B-4C6B-8B85-FC2F1AA58ED5}" srcOrd="0" destOrd="0" parTransId="{FDE3662D-EA8F-4B9A-8DA5-E4008DC5088C}" sibTransId="{0BB29068-5E85-4EE8-91E1-2024FD512D06}"/>
    <dgm:cxn modelId="{7523D6F1-6A15-41EC-832A-4CB7C10C90E6}" type="presOf" srcId="{B5E039F1-BBD9-49CA-AED0-167893AD4C2D}" destId="{AA9D5778-9E54-41DB-BF3A-44486A11C644}" srcOrd="0" destOrd="0" presId="urn:microsoft.com/office/officeart/2005/8/layout/matrix3"/>
    <dgm:cxn modelId="{4218ADCB-E1A6-4AB0-8A11-401F97C76E7B}" srcId="{3E4F9D75-D5D8-4314-ACBD-27833A7F9B37}" destId="{1439D559-D189-4FF1-A4FB-F22A15A268D1}" srcOrd="2" destOrd="0" parTransId="{5EE2399A-E4F7-46C2-AFD0-FCD2735CA036}" sibTransId="{7B39829F-0B46-49C4-AB74-4092A4A67217}"/>
    <dgm:cxn modelId="{4122E39D-8407-4285-A1B6-BFBFEE29F5D8}" type="presOf" srcId="{D1EB14A3-E50B-4C6B-8B85-FC2F1AA58ED5}" destId="{ECAE1A64-3C26-4CD0-8055-16154FF0361B}" srcOrd="0" destOrd="0" presId="urn:microsoft.com/office/officeart/2005/8/layout/matrix3"/>
    <dgm:cxn modelId="{A011893E-38B6-4899-A188-B07A67BD3849}" type="presOf" srcId="{95D9FA2A-C5BC-4752-8E72-6799C0FBC1C6}" destId="{C9DED484-765B-4B50-9650-386C82457535}" srcOrd="0" destOrd="0" presId="urn:microsoft.com/office/officeart/2005/8/layout/matrix3"/>
    <dgm:cxn modelId="{35A55FD1-3029-4FBF-BF95-422C96E319DA}" srcId="{3E4F9D75-D5D8-4314-ACBD-27833A7F9B37}" destId="{95D9FA2A-C5BC-4752-8E72-6799C0FBC1C6}" srcOrd="3" destOrd="0" parTransId="{49F28D2E-2126-4D04-9687-6426AB810F19}" sibTransId="{2BCF00D6-D0C3-4AE9-8B23-962700DA1C8B}"/>
    <dgm:cxn modelId="{49AF4E02-0790-4484-8FEA-AC6B1B0CC0E0}" type="presOf" srcId="{1439D559-D189-4FF1-A4FB-F22A15A268D1}" destId="{B6C28692-8BAE-4E06-A3BE-9AAFCCA84D47}" srcOrd="0" destOrd="0" presId="urn:microsoft.com/office/officeart/2005/8/layout/matrix3"/>
    <dgm:cxn modelId="{AA487842-F4DA-4742-A8C1-82A3390CD8C8}" type="presOf" srcId="{3E4F9D75-D5D8-4314-ACBD-27833A7F9B37}" destId="{0F528374-3DE1-4486-B71C-82DC73192314}" srcOrd="0" destOrd="0" presId="urn:microsoft.com/office/officeart/2005/8/layout/matrix3"/>
    <dgm:cxn modelId="{B5385CA2-D581-4B60-A4C9-1CCAD80B5FB9}" type="presParOf" srcId="{0F528374-3DE1-4486-B71C-82DC73192314}" destId="{7476B03F-5A87-4E08-A32E-D8B9821AFAB6}" srcOrd="0" destOrd="0" presId="urn:microsoft.com/office/officeart/2005/8/layout/matrix3"/>
    <dgm:cxn modelId="{8C3FC4EE-1AC5-4DBA-A394-9AD6F68F6FE1}" type="presParOf" srcId="{0F528374-3DE1-4486-B71C-82DC73192314}" destId="{ECAE1A64-3C26-4CD0-8055-16154FF0361B}" srcOrd="1" destOrd="0" presId="urn:microsoft.com/office/officeart/2005/8/layout/matrix3"/>
    <dgm:cxn modelId="{A5880130-606E-412D-A4C6-0645511A64B9}" type="presParOf" srcId="{0F528374-3DE1-4486-B71C-82DC73192314}" destId="{AA9D5778-9E54-41DB-BF3A-44486A11C644}" srcOrd="2" destOrd="0" presId="urn:microsoft.com/office/officeart/2005/8/layout/matrix3"/>
    <dgm:cxn modelId="{4204A034-19CF-42DC-845E-7E86162F8C9E}" type="presParOf" srcId="{0F528374-3DE1-4486-B71C-82DC73192314}" destId="{B6C28692-8BAE-4E06-A3BE-9AAFCCA84D47}" srcOrd="3" destOrd="0" presId="urn:microsoft.com/office/officeart/2005/8/layout/matrix3"/>
    <dgm:cxn modelId="{185BD07E-3CE4-4D41-972D-E68238D1F17C}" type="presParOf" srcId="{0F528374-3DE1-4486-B71C-82DC73192314}" destId="{C9DED484-765B-4B50-9650-386C82457535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E4F9D75-D5D8-4314-ACBD-27833A7F9B37}" type="doc">
      <dgm:prSet loTypeId="urn:microsoft.com/office/officeart/2005/8/layout/matrix3" loCatId="matrix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en-CA"/>
        </a:p>
      </dgm:t>
    </dgm:pt>
    <dgm:pt modelId="{95D9FA2A-C5BC-4752-8E72-6799C0FBC1C6}">
      <dgm:prSet phldrT="[Text]"/>
      <dgm:spPr>
        <a:solidFill>
          <a:schemeClr val="bg2"/>
        </a:solidFill>
        <a:ln>
          <a:solidFill>
            <a:schemeClr val="accent4"/>
          </a:solidFill>
        </a:ln>
      </dgm:spPr>
      <dgm:t>
        <a:bodyPr/>
        <a:lstStyle/>
        <a:p>
          <a:endParaRPr lang="en-CA" b="1" dirty="0">
            <a:solidFill>
              <a:schemeClr val="tx1"/>
            </a:solidFill>
          </a:endParaRPr>
        </a:p>
      </dgm:t>
    </dgm:pt>
    <dgm:pt modelId="{2BCF00D6-D0C3-4AE9-8B23-962700DA1C8B}" type="sibTrans" cxnId="{35A55FD1-3029-4FBF-BF95-422C96E319DA}">
      <dgm:prSet/>
      <dgm:spPr/>
      <dgm:t>
        <a:bodyPr/>
        <a:lstStyle/>
        <a:p>
          <a:endParaRPr lang="en-CA"/>
        </a:p>
      </dgm:t>
    </dgm:pt>
    <dgm:pt modelId="{49F28D2E-2126-4D04-9687-6426AB810F19}" type="parTrans" cxnId="{35A55FD1-3029-4FBF-BF95-422C96E319DA}">
      <dgm:prSet/>
      <dgm:spPr/>
      <dgm:t>
        <a:bodyPr/>
        <a:lstStyle/>
        <a:p>
          <a:endParaRPr lang="en-CA"/>
        </a:p>
      </dgm:t>
    </dgm:pt>
    <dgm:pt modelId="{1439D559-D189-4FF1-A4FB-F22A15A268D1}">
      <dgm:prSet phldrT="[Text]"/>
      <dgm:spPr>
        <a:solidFill>
          <a:schemeClr val="accent5"/>
        </a:solidFill>
      </dgm:spPr>
      <dgm:t>
        <a:bodyPr/>
        <a:lstStyle/>
        <a:p>
          <a:endParaRPr lang="en-CA" b="1" dirty="0">
            <a:solidFill>
              <a:schemeClr val="tx1"/>
            </a:solidFill>
          </a:endParaRPr>
        </a:p>
      </dgm:t>
    </dgm:pt>
    <dgm:pt modelId="{7B39829F-0B46-49C4-AB74-4092A4A67217}" type="sibTrans" cxnId="{4218ADCB-E1A6-4AB0-8A11-401F97C76E7B}">
      <dgm:prSet/>
      <dgm:spPr/>
      <dgm:t>
        <a:bodyPr/>
        <a:lstStyle/>
        <a:p>
          <a:endParaRPr lang="en-CA"/>
        </a:p>
      </dgm:t>
    </dgm:pt>
    <dgm:pt modelId="{5EE2399A-E4F7-46C2-AFD0-FCD2735CA036}" type="parTrans" cxnId="{4218ADCB-E1A6-4AB0-8A11-401F97C76E7B}">
      <dgm:prSet/>
      <dgm:spPr/>
      <dgm:t>
        <a:bodyPr/>
        <a:lstStyle/>
        <a:p>
          <a:endParaRPr lang="en-CA"/>
        </a:p>
      </dgm:t>
    </dgm:pt>
    <dgm:pt modelId="{B5E039F1-BBD9-49CA-AED0-167893AD4C2D}">
      <dgm:prSet phldrT="[Text]"/>
      <dgm:spPr>
        <a:solidFill>
          <a:schemeClr val="accent2"/>
        </a:solidFill>
      </dgm:spPr>
      <dgm:t>
        <a:bodyPr/>
        <a:lstStyle/>
        <a:p>
          <a:r>
            <a:rPr lang="en-US" b="1" dirty="0" smtClean="0">
              <a:solidFill>
                <a:schemeClr val="bg1"/>
              </a:solidFill>
            </a:rPr>
            <a:t>Documents</a:t>
          </a:r>
          <a:endParaRPr lang="en-CA" b="1" dirty="0">
            <a:solidFill>
              <a:schemeClr val="bg1"/>
            </a:solidFill>
          </a:endParaRPr>
        </a:p>
      </dgm:t>
    </dgm:pt>
    <dgm:pt modelId="{F3471573-29BE-4F11-926F-9AE633D722FD}" type="sibTrans" cxnId="{4EBEE181-FD8C-45AF-80D6-5C9330225095}">
      <dgm:prSet/>
      <dgm:spPr/>
      <dgm:t>
        <a:bodyPr/>
        <a:lstStyle/>
        <a:p>
          <a:endParaRPr lang="en-CA"/>
        </a:p>
      </dgm:t>
    </dgm:pt>
    <dgm:pt modelId="{AD5A7BF3-3CE0-454D-9BF9-F3FC11CF370C}" type="parTrans" cxnId="{4EBEE181-FD8C-45AF-80D6-5C9330225095}">
      <dgm:prSet/>
      <dgm:spPr/>
      <dgm:t>
        <a:bodyPr/>
        <a:lstStyle/>
        <a:p>
          <a:endParaRPr lang="en-CA"/>
        </a:p>
      </dgm:t>
    </dgm:pt>
    <dgm:pt modelId="{D1EB14A3-E50B-4C6B-8B85-FC2F1AA58ED5}">
      <dgm:prSet phldrT="[Text]"/>
      <dgm:spPr/>
      <dgm:t>
        <a:bodyPr/>
        <a:lstStyle/>
        <a:p>
          <a:endParaRPr lang="en-CA" b="1" dirty="0">
            <a:solidFill>
              <a:schemeClr val="tx1"/>
            </a:solidFill>
          </a:endParaRPr>
        </a:p>
      </dgm:t>
    </dgm:pt>
    <dgm:pt modelId="{0BB29068-5E85-4EE8-91E1-2024FD512D06}" type="sibTrans" cxnId="{C9EEAB38-2F48-4E10-A546-FCDECE73A0B0}">
      <dgm:prSet/>
      <dgm:spPr/>
      <dgm:t>
        <a:bodyPr/>
        <a:lstStyle/>
        <a:p>
          <a:endParaRPr lang="en-CA"/>
        </a:p>
      </dgm:t>
    </dgm:pt>
    <dgm:pt modelId="{FDE3662D-EA8F-4B9A-8DA5-E4008DC5088C}" type="parTrans" cxnId="{C9EEAB38-2F48-4E10-A546-FCDECE73A0B0}">
      <dgm:prSet/>
      <dgm:spPr/>
      <dgm:t>
        <a:bodyPr/>
        <a:lstStyle/>
        <a:p>
          <a:endParaRPr lang="en-CA"/>
        </a:p>
      </dgm:t>
    </dgm:pt>
    <dgm:pt modelId="{0F528374-3DE1-4486-B71C-82DC73192314}" type="pres">
      <dgm:prSet presAssocID="{3E4F9D75-D5D8-4314-ACBD-27833A7F9B37}" presName="matrix" presStyleCnt="0">
        <dgm:presLayoutVars>
          <dgm:chMax val="1"/>
          <dgm:dir/>
          <dgm:resizeHandles val="exact"/>
        </dgm:presLayoutVars>
      </dgm:prSet>
      <dgm:spPr/>
      <dgm:t>
        <a:bodyPr/>
        <a:lstStyle/>
        <a:p>
          <a:endParaRPr lang="en-CA"/>
        </a:p>
      </dgm:t>
    </dgm:pt>
    <dgm:pt modelId="{7476B03F-5A87-4E08-A32E-D8B9821AFAB6}" type="pres">
      <dgm:prSet presAssocID="{3E4F9D75-D5D8-4314-ACBD-27833A7F9B37}" presName="diamond" presStyleLbl="bgShp" presStyleIdx="0" presStyleCnt="1"/>
      <dgm:spPr/>
    </dgm:pt>
    <dgm:pt modelId="{ECAE1A64-3C26-4CD0-8055-16154FF0361B}" type="pres">
      <dgm:prSet presAssocID="{3E4F9D75-D5D8-4314-ACBD-27833A7F9B37}" presName="quad1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AA9D5778-9E54-41DB-BF3A-44486A11C644}" type="pres">
      <dgm:prSet presAssocID="{3E4F9D75-D5D8-4314-ACBD-27833A7F9B37}" presName="quad2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B6C28692-8BAE-4E06-A3BE-9AAFCCA84D47}" type="pres">
      <dgm:prSet presAssocID="{3E4F9D75-D5D8-4314-ACBD-27833A7F9B37}" presName="quad3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C9DED484-765B-4B50-9650-386C82457535}" type="pres">
      <dgm:prSet presAssocID="{3E4F9D75-D5D8-4314-ACBD-27833A7F9B37}" presName="quad4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CA"/>
        </a:p>
      </dgm:t>
    </dgm:pt>
  </dgm:ptLst>
  <dgm:cxnLst>
    <dgm:cxn modelId="{C9EEAB38-2F48-4E10-A546-FCDECE73A0B0}" srcId="{3E4F9D75-D5D8-4314-ACBD-27833A7F9B37}" destId="{D1EB14A3-E50B-4C6B-8B85-FC2F1AA58ED5}" srcOrd="0" destOrd="0" parTransId="{FDE3662D-EA8F-4B9A-8DA5-E4008DC5088C}" sibTransId="{0BB29068-5E85-4EE8-91E1-2024FD512D06}"/>
    <dgm:cxn modelId="{4EBEE181-FD8C-45AF-80D6-5C9330225095}" srcId="{3E4F9D75-D5D8-4314-ACBD-27833A7F9B37}" destId="{B5E039F1-BBD9-49CA-AED0-167893AD4C2D}" srcOrd="1" destOrd="0" parTransId="{AD5A7BF3-3CE0-454D-9BF9-F3FC11CF370C}" sibTransId="{F3471573-29BE-4F11-926F-9AE633D722FD}"/>
    <dgm:cxn modelId="{4218ADCB-E1A6-4AB0-8A11-401F97C76E7B}" srcId="{3E4F9D75-D5D8-4314-ACBD-27833A7F9B37}" destId="{1439D559-D189-4FF1-A4FB-F22A15A268D1}" srcOrd="2" destOrd="0" parTransId="{5EE2399A-E4F7-46C2-AFD0-FCD2735CA036}" sibTransId="{7B39829F-0B46-49C4-AB74-4092A4A67217}"/>
    <dgm:cxn modelId="{71CAFC36-EBD5-449F-9B37-3D8F7C2471AF}" type="presOf" srcId="{3E4F9D75-D5D8-4314-ACBD-27833A7F9B37}" destId="{0F528374-3DE1-4486-B71C-82DC73192314}" srcOrd="0" destOrd="0" presId="urn:microsoft.com/office/officeart/2005/8/layout/matrix3"/>
    <dgm:cxn modelId="{35A55FD1-3029-4FBF-BF95-422C96E319DA}" srcId="{3E4F9D75-D5D8-4314-ACBD-27833A7F9B37}" destId="{95D9FA2A-C5BC-4752-8E72-6799C0FBC1C6}" srcOrd="3" destOrd="0" parTransId="{49F28D2E-2126-4D04-9687-6426AB810F19}" sibTransId="{2BCF00D6-D0C3-4AE9-8B23-962700DA1C8B}"/>
    <dgm:cxn modelId="{2AEB56AF-3C04-4E09-BA2B-8ED07A6C1897}" type="presOf" srcId="{D1EB14A3-E50B-4C6B-8B85-FC2F1AA58ED5}" destId="{ECAE1A64-3C26-4CD0-8055-16154FF0361B}" srcOrd="0" destOrd="0" presId="urn:microsoft.com/office/officeart/2005/8/layout/matrix3"/>
    <dgm:cxn modelId="{1BA13DCD-A0E6-40F6-B679-B1103858E073}" type="presOf" srcId="{B5E039F1-BBD9-49CA-AED0-167893AD4C2D}" destId="{AA9D5778-9E54-41DB-BF3A-44486A11C644}" srcOrd="0" destOrd="0" presId="urn:microsoft.com/office/officeart/2005/8/layout/matrix3"/>
    <dgm:cxn modelId="{1FB00CC9-2F40-4495-A20A-C4993A97A1C8}" type="presOf" srcId="{95D9FA2A-C5BC-4752-8E72-6799C0FBC1C6}" destId="{C9DED484-765B-4B50-9650-386C82457535}" srcOrd="0" destOrd="0" presId="urn:microsoft.com/office/officeart/2005/8/layout/matrix3"/>
    <dgm:cxn modelId="{2BECEB0B-9C8E-40CD-915E-B7E0C17AFD2B}" type="presOf" srcId="{1439D559-D189-4FF1-A4FB-F22A15A268D1}" destId="{B6C28692-8BAE-4E06-A3BE-9AAFCCA84D47}" srcOrd="0" destOrd="0" presId="urn:microsoft.com/office/officeart/2005/8/layout/matrix3"/>
    <dgm:cxn modelId="{9DE67FE5-C841-4A4A-A9EA-C81A493A2C39}" type="presParOf" srcId="{0F528374-3DE1-4486-B71C-82DC73192314}" destId="{7476B03F-5A87-4E08-A32E-D8B9821AFAB6}" srcOrd="0" destOrd="0" presId="urn:microsoft.com/office/officeart/2005/8/layout/matrix3"/>
    <dgm:cxn modelId="{5417D80C-CDEF-4396-9C77-6AE03BE9D7CD}" type="presParOf" srcId="{0F528374-3DE1-4486-B71C-82DC73192314}" destId="{ECAE1A64-3C26-4CD0-8055-16154FF0361B}" srcOrd="1" destOrd="0" presId="urn:microsoft.com/office/officeart/2005/8/layout/matrix3"/>
    <dgm:cxn modelId="{83B36A64-B5F9-4897-A255-1720468EE23C}" type="presParOf" srcId="{0F528374-3DE1-4486-B71C-82DC73192314}" destId="{AA9D5778-9E54-41DB-BF3A-44486A11C644}" srcOrd="2" destOrd="0" presId="urn:microsoft.com/office/officeart/2005/8/layout/matrix3"/>
    <dgm:cxn modelId="{E99722FC-A147-474D-89C1-60384B05F13B}" type="presParOf" srcId="{0F528374-3DE1-4486-B71C-82DC73192314}" destId="{B6C28692-8BAE-4E06-A3BE-9AAFCCA84D47}" srcOrd="3" destOrd="0" presId="urn:microsoft.com/office/officeart/2005/8/layout/matrix3"/>
    <dgm:cxn modelId="{028B8B20-A26B-495B-BEDA-B6CEECEF0D81}" type="presParOf" srcId="{0F528374-3DE1-4486-B71C-82DC73192314}" destId="{C9DED484-765B-4B50-9650-386C82457535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E4F9D75-D5D8-4314-ACBD-27833A7F9B37}" type="doc">
      <dgm:prSet loTypeId="urn:microsoft.com/office/officeart/2005/8/layout/matrix3" loCatId="matrix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en-CA"/>
        </a:p>
      </dgm:t>
    </dgm:pt>
    <dgm:pt modelId="{95D9FA2A-C5BC-4752-8E72-6799C0FBC1C6}">
      <dgm:prSet phldrT="[Text]"/>
      <dgm:spPr>
        <a:solidFill>
          <a:schemeClr val="bg2"/>
        </a:solidFill>
        <a:ln>
          <a:solidFill>
            <a:schemeClr val="accent4"/>
          </a:solidFill>
        </a:ln>
      </dgm:spPr>
      <dgm:t>
        <a:bodyPr/>
        <a:lstStyle/>
        <a:p>
          <a:endParaRPr lang="en-CA" b="1" dirty="0">
            <a:solidFill>
              <a:schemeClr val="tx1"/>
            </a:solidFill>
          </a:endParaRPr>
        </a:p>
      </dgm:t>
    </dgm:pt>
    <dgm:pt modelId="{2BCF00D6-D0C3-4AE9-8B23-962700DA1C8B}" type="sibTrans" cxnId="{35A55FD1-3029-4FBF-BF95-422C96E319DA}">
      <dgm:prSet/>
      <dgm:spPr/>
      <dgm:t>
        <a:bodyPr/>
        <a:lstStyle/>
        <a:p>
          <a:endParaRPr lang="en-CA"/>
        </a:p>
      </dgm:t>
    </dgm:pt>
    <dgm:pt modelId="{49F28D2E-2126-4D04-9687-6426AB810F19}" type="parTrans" cxnId="{35A55FD1-3029-4FBF-BF95-422C96E319DA}">
      <dgm:prSet/>
      <dgm:spPr/>
      <dgm:t>
        <a:bodyPr/>
        <a:lstStyle/>
        <a:p>
          <a:endParaRPr lang="en-CA"/>
        </a:p>
      </dgm:t>
    </dgm:pt>
    <dgm:pt modelId="{1439D559-D189-4FF1-A4FB-F22A15A268D1}">
      <dgm:prSet phldrT="[Text]"/>
      <dgm:spPr>
        <a:solidFill>
          <a:schemeClr val="accent5"/>
        </a:solidFill>
      </dgm:spPr>
      <dgm:t>
        <a:bodyPr/>
        <a:lstStyle/>
        <a:p>
          <a:r>
            <a:rPr lang="en-US" b="1" dirty="0" smtClean="0">
              <a:solidFill>
                <a:schemeClr val="bg1"/>
              </a:solidFill>
            </a:rPr>
            <a:t>Messages</a:t>
          </a:r>
          <a:endParaRPr lang="en-CA" b="1" dirty="0">
            <a:solidFill>
              <a:schemeClr val="bg1"/>
            </a:solidFill>
          </a:endParaRPr>
        </a:p>
      </dgm:t>
    </dgm:pt>
    <dgm:pt modelId="{7B39829F-0B46-49C4-AB74-4092A4A67217}" type="sibTrans" cxnId="{4218ADCB-E1A6-4AB0-8A11-401F97C76E7B}">
      <dgm:prSet/>
      <dgm:spPr/>
      <dgm:t>
        <a:bodyPr/>
        <a:lstStyle/>
        <a:p>
          <a:endParaRPr lang="en-CA"/>
        </a:p>
      </dgm:t>
    </dgm:pt>
    <dgm:pt modelId="{5EE2399A-E4F7-46C2-AFD0-FCD2735CA036}" type="parTrans" cxnId="{4218ADCB-E1A6-4AB0-8A11-401F97C76E7B}">
      <dgm:prSet/>
      <dgm:spPr/>
      <dgm:t>
        <a:bodyPr/>
        <a:lstStyle/>
        <a:p>
          <a:endParaRPr lang="en-CA"/>
        </a:p>
      </dgm:t>
    </dgm:pt>
    <dgm:pt modelId="{D1EB14A3-E50B-4C6B-8B85-FC2F1AA58ED5}">
      <dgm:prSet phldrT="[Text]"/>
      <dgm:spPr/>
      <dgm:t>
        <a:bodyPr/>
        <a:lstStyle/>
        <a:p>
          <a:endParaRPr lang="en-CA" b="1" dirty="0">
            <a:solidFill>
              <a:schemeClr val="tx1"/>
            </a:solidFill>
          </a:endParaRPr>
        </a:p>
      </dgm:t>
    </dgm:pt>
    <dgm:pt modelId="{0BB29068-5E85-4EE8-91E1-2024FD512D06}" type="sibTrans" cxnId="{C9EEAB38-2F48-4E10-A546-FCDECE73A0B0}">
      <dgm:prSet/>
      <dgm:spPr/>
      <dgm:t>
        <a:bodyPr/>
        <a:lstStyle/>
        <a:p>
          <a:endParaRPr lang="en-CA"/>
        </a:p>
      </dgm:t>
    </dgm:pt>
    <dgm:pt modelId="{FDE3662D-EA8F-4B9A-8DA5-E4008DC5088C}" type="parTrans" cxnId="{C9EEAB38-2F48-4E10-A546-FCDECE73A0B0}">
      <dgm:prSet/>
      <dgm:spPr/>
      <dgm:t>
        <a:bodyPr/>
        <a:lstStyle/>
        <a:p>
          <a:endParaRPr lang="en-CA"/>
        </a:p>
      </dgm:t>
    </dgm:pt>
    <dgm:pt modelId="{B5E039F1-BBD9-49CA-AED0-167893AD4C2D}">
      <dgm:prSet phldrT="[Text]"/>
      <dgm:spPr>
        <a:solidFill>
          <a:schemeClr val="accent2"/>
        </a:solidFill>
      </dgm:spPr>
      <dgm:t>
        <a:bodyPr/>
        <a:lstStyle/>
        <a:p>
          <a:endParaRPr lang="en-CA" b="1" dirty="0">
            <a:solidFill>
              <a:schemeClr val="tx1"/>
            </a:solidFill>
          </a:endParaRPr>
        </a:p>
      </dgm:t>
    </dgm:pt>
    <dgm:pt modelId="{F3471573-29BE-4F11-926F-9AE633D722FD}" type="sibTrans" cxnId="{4EBEE181-FD8C-45AF-80D6-5C9330225095}">
      <dgm:prSet/>
      <dgm:spPr/>
      <dgm:t>
        <a:bodyPr/>
        <a:lstStyle/>
        <a:p>
          <a:endParaRPr lang="en-CA"/>
        </a:p>
      </dgm:t>
    </dgm:pt>
    <dgm:pt modelId="{AD5A7BF3-3CE0-454D-9BF9-F3FC11CF370C}" type="parTrans" cxnId="{4EBEE181-FD8C-45AF-80D6-5C9330225095}">
      <dgm:prSet/>
      <dgm:spPr/>
      <dgm:t>
        <a:bodyPr/>
        <a:lstStyle/>
        <a:p>
          <a:endParaRPr lang="en-CA"/>
        </a:p>
      </dgm:t>
    </dgm:pt>
    <dgm:pt modelId="{0F528374-3DE1-4486-B71C-82DC73192314}" type="pres">
      <dgm:prSet presAssocID="{3E4F9D75-D5D8-4314-ACBD-27833A7F9B37}" presName="matrix" presStyleCnt="0">
        <dgm:presLayoutVars>
          <dgm:chMax val="1"/>
          <dgm:dir/>
          <dgm:resizeHandles val="exact"/>
        </dgm:presLayoutVars>
      </dgm:prSet>
      <dgm:spPr/>
      <dgm:t>
        <a:bodyPr/>
        <a:lstStyle/>
        <a:p>
          <a:endParaRPr lang="en-CA"/>
        </a:p>
      </dgm:t>
    </dgm:pt>
    <dgm:pt modelId="{7476B03F-5A87-4E08-A32E-D8B9821AFAB6}" type="pres">
      <dgm:prSet presAssocID="{3E4F9D75-D5D8-4314-ACBD-27833A7F9B37}" presName="diamond" presStyleLbl="bgShp" presStyleIdx="0" presStyleCnt="1"/>
      <dgm:spPr/>
    </dgm:pt>
    <dgm:pt modelId="{ECAE1A64-3C26-4CD0-8055-16154FF0361B}" type="pres">
      <dgm:prSet presAssocID="{3E4F9D75-D5D8-4314-ACBD-27833A7F9B37}" presName="quad1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AA9D5778-9E54-41DB-BF3A-44486A11C644}" type="pres">
      <dgm:prSet presAssocID="{3E4F9D75-D5D8-4314-ACBD-27833A7F9B37}" presName="quad2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B6C28692-8BAE-4E06-A3BE-9AAFCCA84D47}" type="pres">
      <dgm:prSet presAssocID="{3E4F9D75-D5D8-4314-ACBD-27833A7F9B37}" presName="quad3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C9DED484-765B-4B50-9650-386C82457535}" type="pres">
      <dgm:prSet presAssocID="{3E4F9D75-D5D8-4314-ACBD-27833A7F9B37}" presName="quad4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CA"/>
        </a:p>
      </dgm:t>
    </dgm:pt>
  </dgm:ptLst>
  <dgm:cxnLst>
    <dgm:cxn modelId="{AE8E8EB3-B499-4F73-8DC2-E58A8047D306}" type="presOf" srcId="{B5E039F1-BBD9-49CA-AED0-167893AD4C2D}" destId="{AA9D5778-9E54-41DB-BF3A-44486A11C644}" srcOrd="0" destOrd="0" presId="urn:microsoft.com/office/officeart/2005/8/layout/matrix3"/>
    <dgm:cxn modelId="{C9EEAB38-2F48-4E10-A546-FCDECE73A0B0}" srcId="{3E4F9D75-D5D8-4314-ACBD-27833A7F9B37}" destId="{D1EB14A3-E50B-4C6B-8B85-FC2F1AA58ED5}" srcOrd="0" destOrd="0" parTransId="{FDE3662D-EA8F-4B9A-8DA5-E4008DC5088C}" sibTransId="{0BB29068-5E85-4EE8-91E1-2024FD512D06}"/>
    <dgm:cxn modelId="{8C055A37-071E-417B-B995-70594DD7C09F}" type="presOf" srcId="{3E4F9D75-D5D8-4314-ACBD-27833A7F9B37}" destId="{0F528374-3DE1-4486-B71C-82DC73192314}" srcOrd="0" destOrd="0" presId="urn:microsoft.com/office/officeart/2005/8/layout/matrix3"/>
    <dgm:cxn modelId="{4EBEE181-FD8C-45AF-80D6-5C9330225095}" srcId="{3E4F9D75-D5D8-4314-ACBD-27833A7F9B37}" destId="{B5E039F1-BBD9-49CA-AED0-167893AD4C2D}" srcOrd="1" destOrd="0" parTransId="{AD5A7BF3-3CE0-454D-9BF9-F3FC11CF370C}" sibTransId="{F3471573-29BE-4F11-926F-9AE633D722FD}"/>
    <dgm:cxn modelId="{4218ADCB-E1A6-4AB0-8A11-401F97C76E7B}" srcId="{3E4F9D75-D5D8-4314-ACBD-27833A7F9B37}" destId="{1439D559-D189-4FF1-A4FB-F22A15A268D1}" srcOrd="2" destOrd="0" parTransId="{5EE2399A-E4F7-46C2-AFD0-FCD2735CA036}" sibTransId="{7B39829F-0B46-49C4-AB74-4092A4A67217}"/>
    <dgm:cxn modelId="{35A55FD1-3029-4FBF-BF95-422C96E319DA}" srcId="{3E4F9D75-D5D8-4314-ACBD-27833A7F9B37}" destId="{95D9FA2A-C5BC-4752-8E72-6799C0FBC1C6}" srcOrd="3" destOrd="0" parTransId="{49F28D2E-2126-4D04-9687-6426AB810F19}" sibTransId="{2BCF00D6-D0C3-4AE9-8B23-962700DA1C8B}"/>
    <dgm:cxn modelId="{F0259266-B7C0-402E-804E-FB438238D522}" type="presOf" srcId="{1439D559-D189-4FF1-A4FB-F22A15A268D1}" destId="{B6C28692-8BAE-4E06-A3BE-9AAFCCA84D47}" srcOrd="0" destOrd="0" presId="urn:microsoft.com/office/officeart/2005/8/layout/matrix3"/>
    <dgm:cxn modelId="{96C0C6CA-B5C2-491A-9408-11F337208E20}" type="presOf" srcId="{D1EB14A3-E50B-4C6B-8B85-FC2F1AA58ED5}" destId="{ECAE1A64-3C26-4CD0-8055-16154FF0361B}" srcOrd="0" destOrd="0" presId="urn:microsoft.com/office/officeart/2005/8/layout/matrix3"/>
    <dgm:cxn modelId="{584F8EC0-82FF-4DFF-9CF7-D4BD8286F2A2}" type="presOf" srcId="{95D9FA2A-C5BC-4752-8E72-6799C0FBC1C6}" destId="{C9DED484-765B-4B50-9650-386C82457535}" srcOrd="0" destOrd="0" presId="urn:microsoft.com/office/officeart/2005/8/layout/matrix3"/>
    <dgm:cxn modelId="{6623D993-4E26-4BE2-A5CD-7A0F456D1752}" type="presParOf" srcId="{0F528374-3DE1-4486-B71C-82DC73192314}" destId="{7476B03F-5A87-4E08-A32E-D8B9821AFAB6}" srcOrd="0" destOrd="0" presId="urn:microsoft.com/office/officeart/2005/8/layout/matrix3"/>
    <dgm:cxn modelId="{CA86F7A7-DB89-4535-8CE2-3CB4A4C40881}" type="presParOf" srcId="{0F528374-3DE1-4486-B71C-82DC73192314}" destId="{ECAE1A64-3C26-4CD0-8055-16154FF0361B}" srcOrd="1" destOrd="0" presId="urn:microsoft.com/office/officeart/2005/8/layout/matrix3"/>
    <dgm:cxn modelId="{D93D8C47-5739-4097-A429-5F3449321ADB}" type="presParOf" srcId="{0F528374-3DE1-4486-B71C-82DC73192314}" destId="{AA9D5778-9E54-41DB-BF3A-44486A11C644}" srcOrd="2" destOrd="0" presId="urn:microsoft.com/office/officeart/2005/8/layout/matrix3"/>
    <dgm:cxn modelId="{F60E583D-40E6-4747-B0D8-BBACE90460E3}" type="presParOf" srcId="{0F528374-3DE1-4486-B71C-82DC73192314}" destId="{B6C28692-8BAE-4E06-A3BE-9AAFCCA84D47}" srcOrd="3" destOrd="0" presId="urn:microsoft.com/office/officeart/2005/8/layout/matrix3"/>
    <dgm:cxn modelId="{C0B4DB27-8B71-4062-994B-B468CFE01826}" type="presParOf" srcId="{0F528374-3DE1-4486-B71C-82DC73192314}" destId="{C9DED484-765B-4B50-9650-386C82457535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E4F9D75-D5D8-4314-ACBD-27833A7F9B37}" type="doc">
      <dgm:prSet loTypeId="urn:microsoft.com/office/officeart/2005/8/layout/matrix3" loCatId="matrix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en-CA"/>
        </a:p>
      </dgm:t>
    </dgm:pt>
    <dgm:pt modelId="{95D9FA2A-C5BC-4752-8E72-6799C0FBC1C6}">
      <dgm:prSet phldrT="[Text]"/>
      <dgm:spPr>
        <a:solidFill>
          <a:schemeClr val="bg2"/>
        </a:solidFill>
        <a:ln>
          <a:solidFill>
            <a:schemeClr val="accent4"/>
          </a:solidFill>
        </a:ln>
      </dgm:spPr>
      <dgm:t>
        <a:bodyPr/>
        <a:lstStyle/>
        <a:p>
          <a:r>
            <a:rPr lang="en-US" b="1" dirty="0" smtClean="0">
              <a:solidFill>
                <a:schemeClr val="tx1"/>
              </a:solidFill>
            </a:rPr>
            <a:t>Services</a:t>
          </a:r>
          <a:endParaRPr lang="en-CA" b="1" dirty="0">
            <a:solidFill>
              <a:schemeClr val="tx1"/>
            </a:solidFill>
          </a:endParaRPr>
        </a:p>
      </dgm:t>
    </dgm:pt>
    <dgm:pt modelId="{2BCF00D6-D0C3-4AE9-8B23-962700DA1C8B}" type="sibTrans" cxnId="{35A55FD1-3029-4FBF-BF95-422C96E319DA}">
      <dgm:prSet/>
      <dgm:spPr/>
      <dgm:t>
        <a:bodyPr/>
        <a:lstStyle/>
        <a:p>
          <a:endParaRPr lang="en-CA"/>
        </a:p>
      </dgm:t>
    </dgm:pt>
    <dgm:pt modelId="{49F28D2E-2126-4D04-9687-6426AB810F19}" type="parTrans" cxnId="{35A55FD1-3029-4FBF-BF95-422C96E319DA}">
      <dgm:prSet/>
      <dgm:spPr/>
      <dgm:t>
        <a:bodyPr/>
        <a:lstStyle/>
        <a:p>
          <a:endParaRPr lang="en-CA"/>
        </a:p>
      </dgm:t>
    </dgm:pt>
    <dgm:pt modelId="{1439D559-D189-4FF1-A4FB-F22A15A268D1}">
      <dgm:prSet phldrT="[Text]"/>
      <dgm:spPr>
        <a:solidFill>
          <a:schemeClr val="accent5"/>
        </a:solidFill>
      </dgm:spPr>
      <dgm:t>
        <a:bodyPr/>
        <a:lstStyle/>
        <a:p>
          <a:endParaRPr lang="en-CA" b="1" dirty="0">
            <a:solidFill>
              <a:schemeClr val="tx1"/>
            </a:solidFill>
          </a:endParaRPr>
        </a:p>
      </dgm:t>
    </dgm:pt>
    <dgm:pt modelId="{7B39829F-0B46-49C4-AB74-4092A4A67217}" type="sibTrans" cxnId="{4218ADCB-E1A6-4AB0-8A11-401F97C76E7B}">
      <dgm:prSet/>
      <dgm:spPr/>
      <dgm:t>
        <a:bodyPr/>
        <a:lstStyle/>
        <a:p>
          <a:endParaRPr lang="en-CA"/>
        </a:p>
      </dgm:t>
    </dgm:pt>
    <dgm:pt modelId="{5EE2399A-E4F7-46C2-AFD0-FCD2735CA036}" type="parTrans" cxnId="{4218ADCB-E1A6-4AB0-8A11-401F97C76E7B}">
      <dgm:prSet/>
      <dgm:spPr/>
      <dgm:t>
        <a:bodyPr/>
        <a:lstStyle/>
        <a:p>
          <a:endParaRPr lang="en-CA"/>
        </a:p>
      </dgm:t>
    </dgm:pt>
    <dgm:pt modelId="{D1EB14A3-E50B-4C6B-8B85-FC2F1AA58ED5}">
      <dgm:prSet phldrT="[Text]"/>
      <dgm:spPr/>
      <dgm:t>
        <a:bodyPr/>
        <a:lstStyle/>
        <a:p>
          <a:endParaRPr lang="en-CA" b="1" dirty="0">
            <a:solidFill>
              <a:schemeClr val="tx1"/>
            </a:solidFill>
          </a:endParaRPr>
        </a:p>
      </dgm:t>
    </dgm:pt>
    <dgm:pt modelId="{0BB29068-5E85-4EE8-91E1-2024FD512D06}" type="sibTrans" cxnId="{C9EEAB38-2F48-4E10-A546-FCDECE73A0B0}">
      <dgm:prSet/>
      <dgm:spPr/>
      <dgm:t>
        <a:bodyPr/>
        <a:lstStyle/>
        <a:p>
          <a:endParaRPr lang="en-CA"/>
        </a:p>
      </dgm:t>
    </dgm:pt>
    <dgm:pt modelId="{FDE3662D-EA8F-4B9A-8DA5-E4008DC5088C}" type="parTrans" cxnId="{C9EEAB38-2F48-4E10-A546-FCDECE73A0B0}">
      <dgm:prSet/>
      <dgm:spPr/>
      <dgm:t>
        <a:bodyPr/>
        <a:lstStyle/>
        <a:p>
          <a:endParaRPr lang="en-CA"/>
        </a:p>
      </dgm:t>
    </dgm:pt>
    <dgm:pt modelId="{B5E039F1-BBD9-49CA-AED0-167893AD4C2D}">
      <dgm:prSet phldrT="[Text]"/>
      <dgm:spPr>
        <a:solidFill>
          <a:schemeClr val="accent2"/>
        </a:solidFill>
      </dgm:spPr>
      <dgm:t>
        <a:bodyPr/>
        <a:lstStyle/>
        <a:p>
          <a:endParaRPr lang="en-CA" b="1" dirty="0">
            <a:solidFill>
              <a:schemeClr val="tx1"/>
            </a:solidFill>
          </a:endParaRPr>
        </a:p>
      </dgm:t>
    </dgm:pt>
    <dgm:pt modelId="{F3471573-29BE-4F11-926F-9AE633D722FD}" type="sibTrans" cxnId="{4EBEE181-FD8C-45AF-80D6-5C9330225095}">
      <dgm:prSet/>
      <dgm:spPr/>
      <dgm:t>
        <a:bodyPr/>
        <a:lstStyle/>
        <a:p>
          <a:endParaRPr lang="en-CA"/>
        </a:p>
      </dgm:t>
    </dgm:pt>
    <dgm:pt modelId="{AD5A7BF3-3CE0-454D-9BF9-F3FC11CF370C}" type="parTrans" cxnId="{4EBEE181-FD8C-45AF-80D6-5C9330225095}">
      <dgm:prSet/>
      <dgm:spPr/>
      <dgm:t>
        <a:bodyPr/>
        <a:lstStyle/>
        <a:p>
          <a:endParaRPr lang="en-CA"/>
        </a:p>
      </dgm:t>
    </dgm:pt>
    <dgm:pt modelId="{0F528374-3DE1-4486-B71C-82DC73192314}" type="pres">
      <dgm:prSet presAssocID="{3E4F9D75-D5D8-4314-ACBD-27833A7F9B37}" presName="matrix" presStyleCnt="0">
        <dgm:presLayoutVars>
          <dgm:chMax val="1"/>
          <dgm:dir/>
          <dgm:resizeHandles val="exact"/>
        </dgm:presLayoutVars>
      </dgm:prSet>
      <dgm:spPr/>
      <dgm:t>
        <a:bodyPr/>
        <a:lstStyle/>
        <a:p>
          <a:endParaRPr lang="en-CA"/>
        </a:p>
      </dgm:t>
    </dgm:pt>
    <dgm:pt modelId="{7476B03F-5A87-4E08-A32E-D8B9821AFAB6}" type="pres">
      <dgm:prSet presAssocID="{3E4F9D75-D5D8-4314-ACBD-27833A7F9B37}" presName="diamond" presStyleLbl="bgShp" presStyleIdx="0" presStyleCnt="1"/>
      <dgm:spPr/>
    </dgm:pt>
    <dgm:pt modelId="{ECAE1A64-3C26-4CD0-8055-16154FF0361B}" type="pres">
      <dgm:prSet presAssocID="{3E4F9D75-D5D8-4314-ACBD-27833A7F9B37}" presName="quad1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AA9D5778-9E54-41DB-BF3A-44486A11C644}" type="pres">
      <dgm:prSet presAssocID="{3E4F9D75-D5D8-4314-ACBD-27833A7F9B37}" presName="quad2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B6C28692-8BAE-4E06-A3BE-9AAFCCA84D47}" type="pres">
      <dgm:prSet presAssocID="{3E4F9D75-D5D8-4314-ACBD-27833A7F9B37}" presName="quad3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C9DED484-765B-4B50-9650-386C82457535}" type="pres">
      <dgm:prSet presAssocID="{3E4F9D75-D5D8-4314-ACBD-27833A7F9B37}" presName="quad4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CA"/>
        </a:p>
      </dgm:t>
    </dgm:pt>
  </dgm:ptLst>
  <dgm:cxnLst>
    <dgm:cxn modelId="{258B9A9A-511C-470D-ACAE-3DB26144E566}" type="presOf" srcId="{3E4F9D75-D5D8-4314-ACBD-27833A7F9B37}" destId="{0F528374-3DE1-4486-B71C-82DC73192314}" srcOrd="0" destOrd="0" presId="urn:microsoft.com/office/officeart/2005/8/layout/matrix3"/>
    <dgm:cxn modelId="{C9EEAB38-2F48-4E10-A546-FCDECE73A0B0}" srcId="{3E4F9D75-D5D8-4314-ACBD-27833A7F9B37}" destId="{D1EB14A3-E50B-4C6B-8B85-FC2F1AA58ED5}" srcOrd="0" destOrd="0" parTransId="{FDE3662D-EA8F-4B9A-8DA5-E4008DC5088C}" sibTransId="{0BB29068-5E85-4EE8-91E1-2024FD512D06}"/>
    <dgm:cxn modelId="{4EBEE181-FD8C-45AF-80D6-5C9330225095}" srcId="{3E4F9D75-D5D8-4314-ACBD-27833A7F9B37}" destId="{B5E039F1-BBD9-49CA-AED0-167893AD4C2D}" srcOrd="1" destOrd="0" parTransId="{AD5A7BF3-3CE0-454D-9BF9-F3FC11CF370C}" sibTransId="{F3471573-29BE-4F11-926F-9AE633D722FD}"/>
    <dgm:cxn modelId="{7D16A050-91FD-4CC0-BF98-E143168AD99D}" type="presOf" srcId="{D1EB14A3-E50B-4C6B-8B85-FC2F1AA58ED5}" destId="{ECAE1A64-3C26-4CD0-8055-16154FF0361B}" srcOrd="0" destOrd="0" presId="urn:microsoft.com/office/officeart/2005/8/layout/matrix3"/>
    <dgm:cxn modelId="{4218ADCB-E1A6-4AB0-8A11-401F97C76E7B}" srcId="{3E4F9D75-D5D8-4314-ACBD-27833A7F9B37}" destId="{1439D559-D189-4FF1-A4FB-F22A15A268D1}" srcOrd="2" destOrd="0" parTransId="{5EE2399A-E4F7-46C2-AFD0-FCD2735CA036}" sibTransId="{7B39829F-0B46-49C4-AB74-4092A4A67217}"/>
    <dgm:cxn modelId="{5D6D5247-3078-40BE-9398-CBDF3AE26182}" type="presOf" srcId="{B5E039F1-BBD9-49CA-AED0-167893AD4C2D}" destId="{AA9D5778-9E54-41DB-BF3A-44486A11C644}" srcOrd="0" destOrd="0" presId="urn:microsoft.com/office/officeart/2005/8/layout/matrix3"/>
    <dgm:cxn modelId="{35A55FD1-3029-4FBF-BF95-422C96E319DA}" srcId="{3E4F9D75-D5D8-4314-ACBD-27833A7F9B37}" destId="{95D9FA2A-C5BC-4752-8E72-6799C0FBC1C6}" srcOrd="3" destOrd="0" parTransId="{49F28D2E-2126-4D04-9687-6426AB810F19}" sibTransId="{2BCF00D6-D0C3-4AE9-8B23-962700DA1C8B}"/>
    <dgm:cxn modelId="{412DE5BF-514C-46C2-92B5-6E05D21A34E5}" type="presOf" srcId="{1439D559-D189-4FF1-A4FB-F22A15A268D1}" destId="{B6C28692-8BAE-4E06-A3BE-9AAFCCA84D47}" srcOrd="0" destOrd="0" presId="urn:microsoft.com/office/officeart/2005/8/layout/matrix3"/>
    <dgm:cxn modelId="{79A20822-E077-457C-A8EA-CED56428C8B4}" type="presOf" srcId="{95D9FA2A-C5BC-4752-8E72-6799C0FBC1C6}" destId="{C9DED484-765B-4B50-9650-386C82457535}" srcOrd="0" destOrd="0" presId="urn:microsoft.com/office/officeart/2005/8/layout/matrix3"/>
    <dgm:cxn modelId="{BCEC12A6-8754-4FDB-8C31-2FE9081861BE}" type="presParOf" srcId="{0F528374-3DE1-4486-B71C-82DC73192314}" destId="{7476B03F-5A87-4E08-A32E-D8B9821AFAB6}" srcOrd="0" destOrd="0" presId="urn:microsoft.com/office/officeart/2005/8/layout/matrix3"/>
    <dgm:cxn modelId="{3A09507F-9FCE-4724-B812-9175FDDF0475}" type="presParOf" srcId="{0F528374-3DE1-4486-B71C-82DC73192314}" destId="{ECAE1A64-3C26-4CD0-8055-16154FF0361B}" srcOrd="1" destOrd="0" presId="urn:microsoft.com/office/officeart/2005/8/layout/matrix3"/>
    <dgm:cxn modelId="{AE34A230-57F6-4DBD-AB24-12C63B9071B0}" type="presParOf" srcId="{0F528374-3DE1-4486-B71C-82DC73192314}" destId="{AA9D5778-9E54-41DB-BF3A-44486A11C644}" srcOrd="2" destOrd="0" presId="urn:microsoft.com/office/officeart/2005/8/layout/matrix3"/>
    <dgm:cxn modelId="{9C6B645A-3174-4093-BE3D-1FF542244D97}" type="presParOf" srcId="{0F528374-3DE1-4486-B71C-82DC73192314}" destId="{B6C28692-8BAE-4E06-A3BE-9AAFCCA84D47}" srcOrd="3" destOrd="0" presId="urn:microsoft.com/office/officeart/2005/8/layout/matrix3"/>
    <dgm:cxn modelId="{87CF886E-30E5-4E2F-8E4F-424B52D29A12}" type="presParOf" srcId="{0F528374-3DE1-4486-B71C-82DC73192314}" destId="{C9DED484-765B-4B50-9650-386C82457535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76B03F-5A87-4E08-A32E-D8B9821AFAB6}">
      <dsp:nvSpPr>
        <dsp:cNvPr id="0" name=""/>
        <dsp:cNvSpPr/>
      </dsp:nvSpPr>
      <dsp:spPr>
        <a:xfrm>
          <a:off x="380268" y="0"/>
          <a:ext cx="4064000" cy="4064000"/>
        </a:xfrm>
        <a:prstGeom prst="diamond">
          <a:avLst/>
        </a:prstGeom>
        <a:gradFill rotWithShape="0">
          <a:gsLst>
            <a:gs pos="0">
              <a:schemeClr val="accent1">
                <a:tint val="4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4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4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matte">
          <a:bevelT w="14445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ECAE1A64-3C26-4CD0-8055-16154FF0361B}">
      <dsp:nvSpPr>
        <dsp:cNvPr id="0" name=""/>
        <dsp:cNvSpPr/>
      </dsp:nvSpPr>
      <dsp:spPr>
        <a:xfrm>
          <a:off x="766348" y="386080"/>
          <a:ext cx="1584960" cy="158496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>
              <a:solidFill>
                <a:schemeClr val="tx1"/>
              </a:solidFill>
            </a:rPr>
            <a:t>REST</a:t>
          </a:r>
          <a:endParaRPr lang="en-CA" sz="1800" b="1" kern="1200" dirty="0">
            <a:solidFill>
              <a:schemeClr val="tx1"/>
            </a:solidFill>
          </a:endParaRPr>
        </a:p>
      </dsp:txBody>
      <dsp:txXfrm>
        <a:off x="843719" y="463451"/>
        <a:ext cx="1430218" cy="1430218"/>
      </dsp:txXfrm>
    </dsp:sp>
    <dsp:sp modelId="{AA9D5778-9E54-41DB-BF3A-44486A11C644}">
      <dsp:nvSpPr>
        <dsp:cNvPr id="0" name=""/>
        <dsp:cNvSpPr/>
      </dsp:nvSpPr>
      <dsp:spPr>
        <a:xfrm>
          <a:off x="2473228" y="386080"/>
          <a:ext cx="1584960" cy="1584960"/>
        </a:xfrm>
        <a:prstGeom prst="roundRect">
          <a:avLst/>
        </a:prstGeom>
        <a:solidFill>
          <a:schemeClr val="accent2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>
              <a:solidFill>
                <a:schemeClr val="tx1"/>
              </a:solidFill>
            </a:rPr>
            <a:t>Documents</a:t>
          </a:r>
          <a:endParaRPr lang="en-CA" sz="1800" b="1" kern="1200" dirty="0">
            <a:solidFill>
              <a:schemeClr val="tx1"/>
            </a:solidFill>
          </a:endParaRPr>
        </a:p>
      </dsp:txBody>
      <dsp:txXfrm>
        <a:off x="2550599" y="463451"/>
        <a:ext cx="1430218" cy="1430218"/>
      </dsp:txXfrm>
    </dsp:sp>
    <dsp:sp modelId="{B6C28692-8BAE-4E06-A3BE-9AAFCCA84D47}">
      <dsp:nvSpPr>
        <dsp:cNvPr id="0" name=""/>
        <dsp:cNvSpPr/>
      </dsp:nvSpPr>
      <dsp:spPr>
        <a:xfrm>
          <a:off x="766348" y="2092960"/>
          <a:ext cx="1584960" cy="1584960"/>
        </a:xfrm>
        <a:prstGeom prst="roundRect">
          <a:avLst/>
        </a:prstGeom>
        <a:solidFill>
          <a:schemeClr val="accent5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>
              <a:solidFill>
                <a:schemeClr val="tx1"/>
              </a:solidFill>
            </a:rPr>
            <a:t>Messages</a:t>
          </a:r>
          <a:endParaRPr lang="en-CA" sz="1800" b="1" kern="1200" dirty="0">
            <a:solidFill>
              <a:schemeClr val="tx1"/>
            </a:solidFill>
          </a:endParaRPr>
        </a:p>
      </dsp:txBody>
      <dsp:txXfrm>
        <a:off x="843719" y="2170331"/>
        <a:ext cx="1430218" cy="1430218"/>
      </dsp:txXfrm>
    </dsp:sp>
    <dsp:sp modelId="{C9DED484-765B-4B50-9650-386C82457535}">
      <dsp:nvSpPr>
        <dsp:cNvPr id="0" name=""/>
        <dsp:cNvSpPr/>
      </dsp:nvSpPr>
      <dsp:spPr>
        <a:xfrm>
          <a:off x="2473228" y="2092960"/>
          <a:ext cx="1584960" cy="1584960"/>
        </a:xfrm>
        <a:prstGeom prst="roundRect">
          <a:avLst/>
        </a:prstGeom>
        <a:solidFill>
          <a:schemeClr val="bg2"/>
        </a:solidFill>
        <a:ln>
          <a:solidFill>
            <a:schemeClr val="accent4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>
              <a:solidFill>
                <a:schemeClr val="tx1"/>
              </a:solidFill>
            </a:rPr>
            <a:t>Services</a:t>
          </a:r>
          <a:endParaRPr lang="en-CA" sz="1800" b="1" kern="1200" dirty="0">
            <a:solidFill>
              <a:schemeClr val="tx1"/>
            </a:solidFill>
          </a:endParaRPr>
        </a:p>
      </dsp:txBody>
      <dsp:txXfrm>
        <a:off x="2550599" y="2170331"/>
        <a:ext cx="1430218" cy="143021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76B03F-5A87-4E08-A32E-D8B9821AFAB6}">
      <dsp:nvSpPr>
        <dsp:cNvPr id="0" name=""/>
        <dsp:cNvSpPr/>
      </dsp:nvSpPr>
      <dsp:spPr>
        <a:xfrm>
          <a:off x="115900" y="0"/>
          <a:ext cx="1543720" cy="1543720"/>
        </a:xfrm>
        <a:prstGeom prst="diamond">
          <a:avLst/>
        </a:prstGeom>
        <a:gradFill rotWithShape="0">
          <a:gsLst>
            <a:gs pos="0">
              <a:schemeClr val="accent1">
                <a:tint val="4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4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4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matte">
          <a:bevelT w="14445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ECAE1A64-3C26-4CD0-8055-16154FF0361B}">
      <dsp:nvSpPr>
        <dsp:cNvPr id="0" name=""/>
        <dsp:cNvSpPr/>
      </dsp:nvSpPr>
      <dsp:spPr>
        <a:xfrm>
          <a:off x="262553" y="146653"/>
          <a:ext cx="602050" cy="60205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b="1" kern="1200" dirty="0" smtClean="0">
              <a:solidFill>
                <a:schemeClr val="tx1"/>
              </a:solidFill>
            </a:rPr>
            <a:t>Rest</a:t>
          </a:r>
          <a:endParaRPr lang="en-CA" sz="1500" b="1" kern="1200" dirty="0">
            <a:solidFill>
              <a:schemeClr val="tx1"/>
            </a:solidFill>
          </a:endParaRPr>
        </a:p>
      </dsp:txBody>
      <dsp:txXfrm>
        <a:off x="291943" y="176043"/>
        <a:ext cx="543270" cy="543270"/>
      </dsp:txXfrm>
    </dsp:sp>
    <dsp:sp modelId="{AA9D5778-9E54-41DB-BF3A-44486A11C644}">
      <dsp:nvSpPr>
        <dsp:cNvPr id="0" name=""/>
        <dsp:cNvSpPr/>
      </dsp:nvSpPr>
      <dsp:spPr>
        <a:xfrm>
          <a:off x="910915" y="146653"/>
          <a:ext cx="602050" cy="602050"/>
        </a:xfrm>
        <a:prstGeom prst="roundRect">
          <a:avLst/>
        </a:prstGeom>
        <a:solidFill>
          <a:schemeClr val="accent2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CA" sz="1500" b="1" kern="1200" dirty="0">
            <a:solidFill>
              <a:schemeClr val="tx1"/>
            </a:solidFill>
          </a:endParaRPr>
        </a:p>
      </dsp:txBody>
      <dsp:txXfrm>
        <a:off x="940305" y="176043"/>
        <a:ext cx="543270" cy="543270"/>
      </dsp:txXfrm>
    </dsp:sp>
    <dsp:sp modelId="{B6C28692-8BAE-4E06-A3BE-9AAFCCA84D47}">
      <dsp:nvSpPr>
        <dsp:cNvPr id="0" name=""/>
        <dsp:cNvSpPr/>
      </dsp:nvSpPr>
      <dsp:spPr>
        <a:xfrm>
          <a:off x="262553" y="795015"/>
          <a:ext cx="602050" cy="602050"/>
        </a:xfrm>
        <a:prstGeom prst="roundRect">
          <a:avLst/>
        </a:prstGeom>
        <a:solidFill>
          <a:schemeClr val="accent5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CA" sz="1500" b="1" kern="1200" dirty="0">
            <a:solidFill>
              <a:schemeClr val="tx1"/>
            </a:solidFill>
          </a:endParaRPr>
        </a:p>
      </dsp:txBody>
      <dsp:txXfrm>
        <a:off x="291943" y="824405"/>
        <a:ext cx="543270" cy="543270"/>
      </dsp:txXfrm>
    </dsp:sp>
    <dsp:sp modelId="{C9DED484-765B-4B50-9650-386C82457535}">
      <dsp:nvSpPr>
        <dsp:cNvPr id="0" name=""/>
        <dsp:cNvSpPr/>
      </dsp:nvSpPr>
      <dsp:spPr>
        <a:xfrm>
          <a:off x="910915" y="795015"/>
          <a:ext cx="602050" cy="602050"/>
        </a:xfrm>
        <a:prstGeom prst="roundRect">
          <a:avLst/>
        </a:prstGeom>
        <a:solidFill>
          <a:schemeClr val="bg2"/>
        </a:solidFill>
        <a:ln>
          <a:solidFill>
            <a:schemeClr val="accent4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CA" sz="1500" b="1" kern="1200" dirty="0">
            <a:solidFill>
              <a:schemeClr val="tx1"/>
            </a:solidFill>
          </a:endParaRPr>
        </a:p>
      </dsp:txBody>
      <dsp:txXfrm>
        <a:off x="940305" y="824405"/>
        <a:ext cx="543270" cy="54327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76B03F-5A87-4E08-A32E-D8B9821AFAB6}">
      <dsp:nvSpPr>
        <dsp:cNvPr id="0" name=""/>
        <dsp:cNvSpPr/>
      </dsp:nvSpPr>
      <dsp:spPr>
        <a:xfrm>
          <a:off x="115900" y="0"/>
          <a:ext cx="1543720" cy="1543720"/>
        </a:xfrm>
        <a:prstGeom prst="diamond">
          <a:avLst/>
        </a:prstGeom>
        <a:gradFill rotWithShape="0">
          <a:gsLst>
            <a:gs pos="0">
              <a:schemeClr val="accent1">
                <a:tint val="4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4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4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matte">
          <a:bevelT w="14445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ECAE1A64-3C26-4CD0-8055-16154FF0361B}">
      <dsp:nvSpPr>
        <dsp:cNvPr id="0" name=""/>
        <dsp:cNvSpPr/>
      </dsp:nvSpPr>
      <dsp:spPr>
        <a:xfrm>
          <a:off x="262553" y="146653"/>
          <a:ext cx="602050" cy="60205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CA" sz="700" b="1" kern="1200" dirty="0">
            <a:solidFill>
              <a:schemeClr val="tx1"/>
            </a:solidFill>
          </a:endParaRPr>
        </a:p>
      </dsp:txBody>
      <dsp:txXfrm>
        <a:off x="291943" y="176043"/>
        <a:ext cx="543270" cy="543270"/>
      </dsp:txXfrm>
    </dsp:sp>
    <dsp:sp modelId="{AA9D5778-9E54-41DB-BF3A-44486A11C644}">
      <dsp:nvSpPr>
        <dsp:cNvPr id="0" name=""/>
        <dsp:cNvSpPr/>
      </dsp:nvSpPr>
      <dsp:spPr>
        <a:xfrm>
          <a:off x="910915" y="146653"/>
          <a:ext cx="602050" cy="602050"/>
        </a:xfrm>
        <a:prstGeom prst="roundRect">
          <a:avLst/>
        </a:prstGeom>
        <a:solidFill>
          <a:schemeClr val="accent2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700" b="1" kern="1200" dirty="0" smtClean="0">
              <a:solidFill>
                <a:schemeClr val="bg1"/>
              </a:solidFill>
            </a:rPr>
            <a:t>Documents</a:t>
          </a:r>
          <a:endParaRPr lang="en-CA" sz="700" b="1" kern="1200" dirty="0">
            <a:solidFill>
              <a:schemeClr val="bg1"/>
            </a:solidFill>
          </a:endParaRPr>
        </a:p>
      </dsp:txBody>
      <dsp:txXfrm>
        <a:off x="940305" y="176043"/>
        <a:ext cx="543270" cy="543270"/>
      </dsp:txXfrm>
    </dsp:sp>
    <dsp:sp modelId="{B6C28692-8BAE-4E06-A3BE-9AAFCCA84D47}">
      <dsp:nvSpPr>
        <dsp:cNvPr id="0" name=""/>
        <dsp:cNvSpPr/>
      </dsp:nvSpPr>
      <dsp:spPr>
        <a:xfrm>
          <a:off x="262553" y="795015"/>
          <a:ext cx="602050" cy="602050"/>
        </a:xfrm>
        <a:prstGeom prst="roundRect">
          <a:avLst/>
        </a:prstGeom>
        <a:solidFill>
          <a:schemeClr val="accent5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CA" sz="700" b="1" kern="1200" dirty="0">
            <a:solidFill>
              <a:schemeClr val="tx1"/>
            </a:solidFill>
          </a:endParaRPr>
        </a:p>
      </dsp:txBody>
      <dsp:txXfrm>
        <a:off x="291943" y="824405"/>
        <a:ext cx="543270" cy="543270"/>
      </dsp:txXfrm>
    </dsp:sp>
    <dsp:sp modelId="{C9DED484-765B-4B50-9650-386C82457535}">
      <dsp:nvSpPr>
        <dsp:cNvPr id="0" name=""/>
        <dsp:cNvSpPr/>
      </dsp:nvSpPr>
      <dsp:spPr>
        <a:xfrm>
          <a:off x="910915" y="795015"/>
          <a:ext cx="602050" cy="602050"/>
        </a:xfrm>
        <a:prstGeom prst="roundRect">
          <a:avLst/>
        </a:prstGeom>
        <a:solidFill>
          <a:schemeClr val="bg2"/>
        </a:solidFill>
        <a:ln>
          <a:solidFill>
            <a:schemeClr val="accent4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CA" sz="700" b="1" kern="1200" dirty="0">
            <a:solidFill>
              <a:schemeClr val="tx1"/>
            </a:solidFill>
          </a:endParaRPr>
        </a:p>
      </dsp:txBody>
      <dsp:txXfrm>
        <a:off x="940305" y="824405"/>
        <a:ext cx="543270" cy="54327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76B03F-5A87-4E08-A32E-D8B9821AFAB6}">
      <dsp:nvSpPr>
        <dsp:cNvPr id="0" name=""/>
        <dsp:cNvSpPr/>
      </dsp:nvSpPr>
      <dsp:spPr>
        <a:xfrm>
          <a:off x="115900" y="0"/>
          <a:ext cx="1543720" cy="1543720"/>
        </a:xfrm>
        <a:prstGeom prst="diamond">
          <a:avLst/>
        </a:prstGeom>
        <a:gradFill rotWithShape="0">
          <a:gsLst>
            <a:gs pos="0">
              <a:schemeClr val="accent1">
                <a:tint val="4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4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4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matte">
          <a:bevelT w="14445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ECAE1A64-3C26-4CD0-8055-16154FF0361B}">
      <dsp:nvSpPr>
        <dsp:cNvPr id="0" name=""/>
        <dsp:cNvSpPr/>
      </dsp:nvSpPr>
      <dsp:spPr>
        <a:xfrm>
          <a:off x="262553" y="146653"/>
          <a:ext cx="602050" cy="60205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CA" sz="700" b="1" kern="1200" dirty="0">
            <a:solidFill>
              <a:schemeClr val="tx1"/>
            </a:solidFill>
          </a:endParaRPr>
        </a:p>
      </dsp:txBody>
      <dsp:txXfrm>
        <a:off x="291943" y="176043"/>
        <a:ext cx="543270" cy="543270"/>
      </dsp:txXfrm>
    </dsp:sp>
    <dsp:sp modelId="{AA9D5778-9E54-41DB-BF3A-44486A11C644}">
      <dsp:nvSpPr>
        <dsp:cNvPr id="0" name=""/>
        <dsp:cNvSpPr/>
      </dsp:nvSpPr>
      <dsp:spPr>
        <a:xfrm>
          <a:off x="910915" y="146653"/>
          <a:ext cx="602050" cy="602050"/>
        </a:xfrm>
        <a:prstGeom prst="roundRect">
          <a:avLst/>
        </a:prstGeom>
        <a:solidFill>
          <a:schemeClr val="accent2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CA" sz="700" b="1" kern="1200" dirty="0">
            <a:solidFill>
              <a:schemeClr val="tx1"/>
            </a:solidFill>
          </a:endParaRPr>
        </a:p>
      </dsp:txBody>
      <dsp:txXfrm>
        <a:off x="940305" y="176043"/>
        <a:ext cx="543270" cy="543270"/>
      </dsp:txXfrm>
    </dsp:sp>
    <dsp:sp modelId="{B6C28692-8BAE-4E06-A3BE-9AAFCCA84D47}">
      <dsp:nvSpPr>
        <dsp:cNvPr id="0" name=""/>
        <dsp:cNvSpPr/>
      </dsp:nvSpPr>
      <dsp:spPr>
        <a:xfrm>
          <a:off x="262553" y="795015"/>
          <a:ext cx="602050" cy="602050"/>
        </a:xfrm>
        <a:prstGeom prst="roundRect">
          <a:avLst/>
        </a:prstGeom>
        <a:solidFill>
          <a:schemeClr val="accent5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700" b="1" kern="1200" dirty="0" smtClean="0">
              <a:solidFill>
                <a:schemeClr val="bg1"/>
              </a:solidFill>
            </a:rPr>
            <a:t>Messages</a:t>
          </a:r>
          <a:endParaRPr lang="en-CA" sz="700" b="1" kern="1200" dirty="0">
            <a:solidFill>
              <a:schemeClr val="bg1"/>
            </a:solidFill>
          </a:endParaRPr>
        </a:p>
      </dsp:txBody>
      <dsp:txXfrm>
        <a:off x="291943" y="824405"/>
        <a:ext cx="543270" cy="543270"/>
      </dsp:txXfrm>
    </dsp:sp>
    <dsp:sp modelId="{C9DED484-765B-4B50-9650-386C82457535}">
      <dsp:nvSpPr>
        <dsp:cNvPr id="0" name=""/>
        <dsp:cNvSpPr/>
      </dsp:nvSpPr>
      <dsp:spPr>
        <a:xfrm>
          <a:off x="910915" y="795015"/>
          <a:ext cx="602050" cy="602050"/>
        </a:xfrm>
        <a:prstGeom prst="roundRect">
          <a:avLst/>
        </a:prstGeom>
        <a:solidFill>
          <a:schemeClr val="bg2"/>
        </a:solidFill>
        <a:ln>
          <a:solidFill>
            <a:schemeClr val="accent4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CA" sz="700" b="1" kern="1200" dirty="0">
            <a:solidFill>
              <a:schemeClr val="tx1"/>
            </a:solidFill>
          </a:endParaRPr>
        </a:p>
      </dsp:txBody>
      <dsp:txXfrm>
        <a:off x="940305" y="824405"/>
        <a:ext cx="543270" cy="54327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76B03F-5A87-4E08-A32E-D8B9821AFAB6}">
      <dsp:nvSpPr>
        <dsp:cNvPr id="0" name=""/>
        <dsp:cNvSpPr/>
      </dsp:nvSpPr>
      <dsp:spPr>
        <a:xfrm>
          <a:off x="115900" y="0"/>
          <a:ext cx="1543720" cy="1543720"/>
        </a:xfrm>
        <a:prstGeom prst="diamond">
          <a:avLst/>
        </a:prstGeom>
        <a:gradFill rotWithShape="0">
          <a:gsLst>
            <a:gs pos="0">
              <a:schemeClr val="accent1">
                <a:tint val="4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4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4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matte">
          <a:bevelT w="14445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ECAE1A64-3C26-4CD0-8055-16154FF0361B}">
      <dsp:nvSpPr>
        <dsp:cNvPr id="0" name=""/>
        <dsp:cNvSpPr/>
      </dsp:nvSpPr>
      <dsp:spPr>
        <a:xfrm>
          <a:off x="262553" y="146653"/>
          <a:ext cx="602050" cy="60205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CA" sz="900" b="1" kern="1200" dirty="0">
            <a:solidFill>
              <a:schemeClr val="tx1"/>
            </a:solidFill>
          </a:endParaRPr>
        </a:p>
      </dsp:txBody>
      <dsp:txXfrm>
        <a:off x="291943" y="176043"/>
        <a:ext cx="543270" cy="543270"/>
      </dsp:txXfrm>
    </dsp:sp>
    <dsp:sp modelId="{AA9D5778-9E54-41DB-BF3A-44486A11C644}">
      <dsp:nvSpPr>
        <dsp:cNvPr id="0" name=""/>
        <dsp:cNvSpPr/>
      </dsp:nvSpPr>
      <dsp:spPr>
        <a:xfrm>
          <a:off x="910915" y="146653"/>
          <a:ext cx="602050" cy="602050"/>
        </a:xfrm>
        <a:prstGeom prst="roundRect">
          <a:avLst/>
        </a:prstGeom>
        <a:solidFill>
          <a:schemeClr val="accent2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CA" sz="900" b="1" kern="1200" dirty="0">
            <a:solidFill>
              <a:schemeClr val="tx1"/>
            </a:solidFill>
          </a:endParaRPr>
        </a:p>
      </dsp:txBody>
      <dsp:txXfrm>
        <a:off x="940305" y="176043"/>
        <a:ext cx="543270" cy="543270"/>
      </dsp:txXfrm>
    </dsp:sp>
    <dsp:sp modelId="{B6C28692-8BAE-4E06-A3BE-9AAFCCA84D47}">
      <dsp:nvSpPr>
        <dsp:cNvPr id="0" name=""/>
        <dsp:cNvSpPr/>
      </dsp:nvSpPr>
      <dsp:spPr>
        <a:xfrm>
          <a:off x="262553" y="795015"/>
          <a:ext cx="602050" cy="602050"/>
        </a:xfrm>
        <a:prstGeom prst="roundRect">
          <a:avLst/>
        </a:prstGeom>
        <a:solidFill>
          <a:schemeClr val="accent5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CA" sz="900" b="1" kern="1200" dirty="0">
            <a:solidFill>
              <a:schemeClr val="tx1"/>
            </a:solidFill>
          </a:endParaRPr>
        </a:p>
      </dsp:txBody>
      <dsp:txXfrm>
        <a:off x="291943" y="824405"/>
        <a:ext cx="543270" cy="543270"/>
      </dsp:txXfrm>
    </dsp:sp>
    <dsp:sp modelId="{C9DED484-765B-4B50-9650-386C82457535}">
      <dsp:nvSpPr>
        <dsp:cNvPr id="0" name=""/>
        <dsp:cNvSpPr/>
      </dsp:nvSpPr>
      <dsp:spPr>
        <a:xfrm>
          <a:off x="910915" y="795015"/>
          <a:ext cx="602050" cy="602050"/>
        </a:xfrm>
        <a:prstGeom prst="roundRect">
          <a:avLst/>
        </a:prstGeom>
        <a:solidFill>
          <a:schemeClr val="bg2"/>
        </a:solidFill>
        <a:ln>
          <a:solidFill>
            <a:schemeClr val="accent4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b="1" kern="1200" dirty="0" smtClean="0">
              <a:solidFill>
                <a:schemeClr val="tx1"/>
              </a:solidFill>
            </a:rPr>
            <a:t>Services</a:t>
          </a:r>
          <a:endParaRPr lang="en-CA" sz="900" b="1" kern="1200" dirty="0">
            <a:solidFill>
              <a:schemeClr val="tx1"/>
            </a:solidFill>
          </a:endParaRPr>
        </a:p>
      </dsp:txBody>
      <dsp:txXfrm>
        <a:off x="940305" y="824405"/>
        <a:ext cx="543270" cy="54327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B9A41D-2C14-4FD9-A8FE-469DBFAB3809}" type="datetimeFigureOut">
              <a:rPr lang="en-CA" smtClean="0"/>
              <a:t>2013-03-12</a:t>
            </a:fld>
            <a:endParaRPr lang="en-CA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1F50BE-48AE-4332-BF46-C112AB8C5E91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3045767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itchFamily="34" charset="0"/>
              <a:buChar char="•"/>
            </a:pPr>
            <a:r>
              <a:rPr lang="nl-NL" dirty="0" err="1" smtClean="0"/>
              <a:t>They</a:t>
            </a:r>
            <a:r>
              <a:rPr lang="nl-NL" dirty="0" smtClean="0"/>
              <a:t> </a:t>
            </a:r>
            <a:r>
              <a:rPr lang="nl-NL" dirty="0" err="1" smtClean="0"/>
              <a:t>probably</a:t>
            </a:r>
            <a:r>
              <a:rPr lang="nl-NL" dirty="0" smtClean="0"/>
              <a:t> </a:t>
            </a:r>
            <a:r>
              <a:rPr lang="nl-NL" dirty="0" err="1" smtClean="0"/>
              <a:t>craft</a:t>
            </a:r>
            <a:r>
              <a:rPr lang="nl-NL" dirty="0" smtClean="0"/>
              <a:t> </a:t>
            </a:r>
            <a:r>
              <a:rPr lang="nl-NL" dirty="0" err="1" smtClean="0"/>
              <a:t>something</a:t>
            </a:r>
            <a:r>
              <a:rPr lang="nl-NL" dirty="0" smtClean="0"/>
              <a:t> </a:t>
            </a:r>
            <a:r>
              <a:rPr lang="nl-NL" dirty="0" err="1" smtClean="0"/>
              <a:t>themselves</a:t>
            </a:r>
            <a:endParaRPr lang="nl-NL" dirty="0" smtClean="0"/>
          </a:p>
          <a:p>
            <a:pPr marL="171450" indent="-171450">
              <a:buFont typeface="Arial" pitchFamily="34" charset="0"/>
              <a:buChar char="•"/>
            </a:pPr>
            <a:r>
              <a:rPr lang="nl-NL" dirty="0" smtClean="0"/>
              <a:t>We want HL7 </a:t>
            </a:r>
            <a:r>
              <a:rPr lang="nl-NL" dirty="0" err="1" smtClean="0"/>
              <a:t>to</a:t>
            </a:r>
            <a:r>
              <a:rPr lang="nl-NL" dirty="0" smtClean="0"/>
              <a:t> have </a:t>
            </a:r>
            <a:r>
              <a:rPr lang="nl-NL" dirty="0" err="1" smtClean="0"/>
              <a:t>an</a:t>
            </a:r>
            <a:r>
              <a:rPr lang="nl-NL" dirty="0" smtClean="0"/>
              <a:t> </a:t>
            </a:r>
            <a:r>
              <a:rPr lang="nl-NL" dirty="0" err="1" smtClean="0"/>
              <a:t>answer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these.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nl-NL" dirty="0" err="1" smtClean="0"/>
              <a:t>If</a:t>
            </a:r>
            <a:r>
              <a:rPr lang="nl-NL" dirty="0" smtClean="0"/>
              <a:t> we </a:t>
            </a:r>
            <a:r>
              <a:rPr lang="nl-NL" dirty="0" err="1" smtClean="0"/>
              <a:t>don’t</a:t>
            </a:r>
            <a:r>
              <a:rPr lang="nl-NL" dirty="0" smtClean="0"/>
              <a:t> =&gt; </a:t>
            </a:r>
            <a:r>
              <a:rPr lang="nl-NL" dirty="0" err="1" smtClean="0"/>
              <a:t>someone</a:t>
            </a:r>
            <a:r>
              <a:rPr lang="nl-NL" dirty="0" smtClean="0"/>
              <a:t> </a:t>
            </a:r>
            <a:r>
              <a:rPr lang="nl-NL" dirty="0" err="1" smtClean="0"/>
              <a:t>else</a:t>
            </a:r>
            <a:r>
              <a:rPr lang="nl-NL" dirty="0" smtClean="0"/>
              <a:t> </a:t>
            </a:r>
            <a:r>
              <a:rPr lang="nl-NL" dirty="0" err="1" smtClean="0"/>
              <a:t>will</a:t>
            </a:r>
            <a:r>
              <a:rPr lang="nl-NL" dirty="0" smtClean="0"/>
              <a:t> do </a:t>
            </a:r>
            <a:r>
              <a:rPr lang="nl-NL" dirty="0" err="1" smtClean="0"/>
              <a:t>it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we </a:t>
            </a:r>
            <a:r>
              <a:rPr lang="nl-NL" dirty="0" err="1" smtClean="0"/>
              <a:t>will</a:t>
            </a:r>
            <a:r>
              <a:rPr lang="nl-NL" dirty="0" smtClean="0"/>
              <a:t> </a:t>
            </a:r>
            <a:r>
              <a:rPr lang="nl-NL" dirty="0" err="1" smtClean="0"/>
              <a:t>lose</a:t>
            </a:r>
            <a:r>
              <a:rPr lang="nl-NL" dirty="0" smtClean="0"/>
              <a:t> </a:t>
            </a:r>
            <a:r>
              <a:rPr lang="nl-NL" dirty="0" err="1" smtClean="0"/>
              <a:t>credibility</a:t>
            </a:r>
            <a:r>
              <a:rPr lang="nl-NL" dirty="0" smtClean="0"/>
              <a:t>.</a:t>
            </a:r>
          </a:p>
          <a:p>
            <a:pPr marL="171450" indent="-171450">
              <a:buFont typeface="Arial" charset="0"/>
              <a:buChar char="•"/>
            </a:pPr>
            <a:r>
              <a:rPr lang="nl-NL" dirty="0" err="1" smtClean="0"/>
              <a:t>You</a:t>
            </a:r>
            <a:r>
              <a:rPr lang="nl-NL" dirty="0" smtClean="0"/>
              <a:t> </a:t>
            </a:r>
            <a:r>
              <a:rPr lang="nl-NL" dirty="0" err="1" smtClean="0"/>
              <a:t>could</a:t>
            </a:r>
            <a:r>
              <a:rPr lang="nl-NL" dirty="0" smtClean="0"/>
              <a:t> do </a:t>
            </a:r>
            <a:r>
              <a:rPr lang="nl-NL" dirty="0" err="1" smtClean="0"/>
              <a:t>it</a:t>
            </a:r>
            <a:r>
              <a:rPr lang="nl-NL" dirty="0" smtClean="0"/>
              <a:t> </a:t>
            </a:r>
            <a:r>
              <a:rPr lang="nl-NL" dirty="0" err="1" smtClean="0"/>
              <a:t>using</a:t>
            </a:r>
            <a:r>
              <a:rPr lang="nl-NL" dirty="0" smtClean="0"/>
              <a:t> </a:t>
            </a:r>
            <a:r>
              <a:rPr lang="nl-NL" baseline="0" dirty="0" smtClean="0"/>
              <a:t>v3, but </a:t>
            </a:r>
            <a:r>
              <a:rPr lang="nl-NL" baseline="0" dirty="0" err="1" smtClean="0"/>
              <a:t>not</a:t>
            </a:r>
            <a:r>
              <a:rPr lang="nl-NL" baseline="0" dirty="0" smtClean="0"/>
              <a:t> </a:t>
            </a:r>
            <a:r>
              <a:rPr lang="nl-NL" baseline="0" dirty="0" err="1" smtClean="0"/>
              <a:t>solely</a:t>
            </a:r>
            <a:r>
              <a:rPr lang="nl-NL" baseline="0" dirty="0" smtClean="0"/>
              <a:t> </a:t>
            </a:r>
            <a:r>
              <a:rPr lang="nl-NL" baseline="0" dirty="0" err="1" smtClean="0"/>
              <a:t>based</a:t>
            </a:r>
            <a:r>
              <a:rPr lang="nl-NL" baseline="0" dirty="0" smtClean="0"/>
              <a:t> on the </a:t>
            </a:r>
            <a:r>
              <a:rPr lang="nl-NL" baseline="0" dirty="0" err="1" smtClean="0"/>
              <a:t>downloadable</a:t>
            </a:r>
            <a:r>
              <a:rPr lang="nl-NL" baseline="0" dirty="0" smtClean="0"/>
              <a:t> UV-</a:t>
            </a:r>
            <a:r>
              <a:rPr lang="nl-NL" baseline="0" dirty="0" err="1" smtClean="0"/>
              <a:t>version</a:t>
            </a:r>
            <a:r>
              <a:rPr lang="nl-NL" baseline="0" dirty="0" smtClean="0"/>
              <a:t>. </a:t>
            </a:r>
            <a:r>
              <a:rPr lang="nl-NL" baseline="0" dirty="0" err="1" smtClean="0"/>
              <a:t>And</a:t>
            </a:r>
            <a:r>
              <a:rPr lang="nl-NL" baseline="0" dirty="0" smtClean="0"/>
              <a:t> </a:t>
            </a:r>
            <a:r>
              <a:rPr lang="nl-NL" baseline="0" dirty="0" err="1" smtClean="0"/>
              <a:t>probably</a:t>
            </a:r>
            <a:r>
              <a:rPr lang="nl-NL" baseline="0" dirty="0" smtClean="0"/>
              <a:t> </a:t>
            </a:r>
            <a:r>
              <a:rPr lang="nl-NL" baseline="0" dirty="0" err="1" smtClean="0"/>
              <a:t>not</a:t>
            </a:r>
            <a:r>
              <a:rPr lang="nl-NL" baseline="0" dirty="0" smtClean="0"/>
              <a:t> on </a:t>
            </a:r>
            <a:r>
              <a:rPr lang="nl-NL" baseline="0" dirty="0" err="1" smtClean="0"/>
              <a:t>some</a:t>
            </a:r>
            <a:r>
              <a:rPr lang="nl-NL" baseline="0" dirty="0" smtClean="0"/>
              <a:t> country-</a:t>
            </a:r>
            <a:r>
              <a:rPr lang="nl-NL" baseline="0" dirty="0" err="1" smtClean="0"/>
              <a:t>specific</a:t>
            </a:r>
            <a:r>
              <a:rPr lang="nl-NL" baseline="0" dirty="0" smtClean="0"/>
              <a:t> </a:t>
            </a:r>
            <a:r>
              <a:rPr lang="nl-NL" baseline="0" dirty="0" err="1" smtClean="0"/>
              <a:t>Implementation</a:t>
            </a:r>
            <a:r>
              <a:rPr lang="nl-NL" baseline="0" dirty="0" smtClean="0"/>
              <a:t> Guide </a:t>
            </a:r>
            <a:r>
              <a:rPr lang="nl-NL" baseline="0" dirty="0" err="1" smtClean="0"/>
              <a:t>either</a:t>
            </a:r>
            <a:r>
              <a:rPr lang="nl-NL" baseline="0" dirty="0" smtClean="0"/>
              <a:t> (different focus, </a:t>
            </a:r>
            <a:r>
              <a:rPr lang="nl-NL" baseline="0" dirty="0" err="1" smtClean="0"/>
              <a:t>priorities</a:t>
            </a:r>
            <a:r>
              <a:rPr lang="nl-NL" baseline="0" dirty="0" smtClean="0"/>
              <a:t>)</a:t>
            </a:r>
          </a:p>
          <a:p>
            <a:endParaRPr lang="nl-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nl-NL" smtClean="0">
                <a:solidFill>
                  <a:prstClr val="black"/>
                </a:solidFill>
              </a:rPr>
              <a:t>25-6-2010</a:t>
            </a:r>
            <a:endParaRPr lang="nl-NL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844DE-39AC-45D5-92A8-262EC95D3BAB}" type="slidenum">
              <a:rPr lang="nl-NL" smtClean="0">
                <a:solidFill>
                  <a:prstClr val="black"/>
                </a:solidFill>
              </a:rPr>
              <a:pPr/>
              <a:t>5</a:t>
            </a:fld>
            <a:endParaRPr lang="nl-NL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05687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nl-NL" dirty="0" smtClean="0"/>
              <a:t>“Drive-</a:t>
            </a:r>
            <a:r>
              <a:rPr lang="nl-NL" dirty="0" err="1" smtClean="0"/>
              <a:t>by</a:t>
            </a:r>
            <a:r>
              <a:rPr lang="nl-NL" dirty="0" smtClean="0"/>
              <a:t>” or “bottom-up” </a:t>
            </a:r>
            <a:r>
              <a:rPr lang="nl-NL" dirty="0" err="1" smtClean="0"/>
              <a:t>operability</a:t>
            </a:r>
            <a:r>
              <a:rPr lang="nl-NL" dirty="0" smtClean="0"/>
              <a:t>: </a:t>
            </a:r>
            <a:r>
              <a:rPr lang="nl-NL" baseline="0" dirty="0" smtClean="0"/>
              <a:t>“</a:t>
            </a:r>
            <a:r>
              <a:rPr lang="nl-NL" baseline="0" dirty="0" err="1" smtClean="0"/>
              <a:t>Communicate</a:t>
            </a:r>
            <a:r>
              <a:rPr lang="nl-NL" baseline="0" dirty="0" smtClean="0"/>
              <a:t> first, </a:t>
            </a:r>
            <a:r>
              <a:rPr lang="nl-NL" baseline="0" dirty="0" err="1" smtClean="0"/>
              <a:t>standardize</a:t>
            </a:r>
            <a:r>
              <a:rPr lang="nl-NL" baseline="0" dirty="0" smtClean="0"/>
              <a:t> later”</a:t>
            </a:r>
            <a:endParaRPr lang="nl-NL" dirty="0" smtClean="0"/>
          </a:p>
          <a:p>
            <a:pPr marL="171450" indent="-171450">
              <a:buFontTx/>
              <a:buChar char="-"/>
            </a:pPr>
            <a:r>
              <a:rPr lang="nl-NL" dirty="0" smtClean="0"/>
              <a:t>First, business partners. </a:t>
            </a:r>
            <a:r>
              <a:rPr lang="nl-NL" dirty="0" err="1" smtClean="0"/>
              <a:t>Then</a:t>
            </a:r>
            <a:r>
              <a:rPr lang="nl-NL" dirty="0" smtClean="0"/>
              <a:t>, </a:t>
            </a:r>
            <a:r>
              <a:rPr lang="nl-NL" dirty="0" err="1" smtClean="0"/>
              <a:t>collaborations</a:t>
            </a:r>
            <a:r>
              <a:rPr lang="nl-NL" dirty="0" smtClean="0"/>
              <a:t>, </a:t>
            </a:r>
            <a:r>
              <a:rPr lang="nl-NL" dirty="0" err="1" smtClean="0"/>
              <a:t>communities</a:t>
            </a:r>
            <a:r>
              <a:rPr lang="nl-NL" dirty="0" smtClean="0"/>
              <a:t>. </a:t>
            </a:r>
            <a:r>
              <a:rPr lang="nl-NL" dirty="0" err="1" smtClean="0"/>
              <a:t>Maybe</a:t>
            </a:r>
            <a:r>
              <a:rPr lang="nl-NL" dirty="0" smtClean="0"/>
              <a:t>, </a:t>
            </a:r>
            <a:r>
              <a:rPr lang="nl-NL" dirty="0" err="1" smtClean="0"/>
              <a:t>finally</a:t>
            </a:r>
            <a:r>
              <a:rPr lang="nl-NL" dirty="0" smtClean="0"/>
              <a:t>,</a:t>
            </a:r>
            <a:r>
              <a:rPr lang="nl-NL" baseline="0" dirty="0" smtClean="0"/>
              <a:t> </a:t>
            </a:r>
            <a:r>
              <a:rPr lang="nl-NL" baseline="0" dirty="0" err="1" smtClean="0"/>
              <a:t>nation-wide</a:t>
            </a:r>
            <a:endParaRPr lang="nl-NL" baseline="0" dirty="0" smtClean="0"/>
          </a:p>
          <a:p>
            <a:pPr marL="171450" indent="-171450">
              <a:buFontTx/>
              <a:buChar char="-"/>
            </a:pPr>
            <a:r>
              <a:rPr lang="nl-NL" baseline="0" dirty="0" smtClean="0"/>
              <a:t>It’s a </a:t>
            </a:r>
            <a:r>
              <a:rPr lang="nl-NL" baseline="0" dirty="0" err="1" smtClean="0"/>
              <a:t>natural</a:t>
            </a:r>
            <a:r>
              <a:rPr lang="nl-NL" baseline="0" dirty="0" smtClean="0"/>
              <a:t> </a:t>
            </a:r>
            <a:r>
              <a:rPr lang="nl-NL" baseline="0" dirty="0" err="1" smtClean="0"/>
              <a:t>process</a:t>
            </a:r>
            <a:r>
              <a:rPr lang="nl-NL" baseline="0" dirty="0" smtClean="0"/>
              <a:t> </a:t>
            </a:r>
            <a:r>
              <a:rPr lang="nl-NL" baseline="0" dirty="0" err="1" smtClean="0"/>
              <a:t>that</a:t>
            </a:r>
            <a:r>
              <a:rPr lang="nl-NL" baseline="0" dirty="0" smtClean="0"/>
              <a:t> </a:t>
            </a:r>
            <a:r>
              <a:rPr lang="nl-NL" baseline="0" dirty="0" err="1" smtClean="0"/>
              <a:t>people</a:t>
            </a:r>
            <a:r>
              <a:rPr lang="nl-NL" baseline="0" dirty="0" smtClean="0"/>
              <a:t> </a:t>
            </a:r>
            <a:r>
              <a:rPr lang="nl-NL" baseline="0" dirty="0" err="1" smtClean="0"/>
              <a:t>will</a:t>
            </a:r>
            <a:r>
              <a:rPr lang="nl-NL" baseline="0" dirty="0" smtClean="0"/>
              <a:t> want </a:t>
            </a:r>
            <a:r>
              <a:rPr lang="nl-NL" baseline="0" dirty="0" err="1" smtClean="0"/>
              <a:t>to</a:t>
            </a:r>
            <a:r>
              <a:rPr lang="nl-NL" baseline="0" dirty="0" smtClean="0"/>
              <a:t> make </a:t>
            </a:r>
            <a:r>
              <a:rPr lang="nl-NL" baseline="0" dirty="0" err="1" smtClean="0"/>
              <a:t>it</a:t>
            </a:r>
            <a:r>
              <a:rPr lang="nl-NL" baseline="0" dirty="0" smtClean="0"/>
              <a:t> </a:t>
            </a:r>
            <a:r>
              <a:rPr lang="nl-NL" baseline="0" dirty="0" err="1" smtClean="0"/>
              <a:t>work</a:t>
            </a:r>
            <a:r>
              <a:rPr lang="nl-NL" baseline="0" dirty="0" smtClean="0"/>
              <a:t> first, </a:t>
            </a:r>
            <a:r>
              <a:rPr lang="nl-NL" baseline="0" dirty="0" err="1" smtClean="0"/>
              <a:t>then</a:t>
            </a:r>
            <a:r>
              <a:rPr lang="nl-NL" baseline="0" dirty="0" smtClean="0"/>
              <a:t> </a:t>
            </a:r>
            <a:r>
              <a:rPr lang="nl-NL" baseline="0" dirty="0" err="1" smtClean="0"/>
              <a:t>only</a:t>
            </a:r>
            <a:r>
              <a:rPr lang="nl-NL" baseline="0" dirty="0" smtClean="0"/>
              <a:t> </a:t>
            </a:r>
            <a:r>
              <a:rPr lang="nl-NL" baseline="0" dirty="0" err="1" smtClean="0"/>
              <a:t>coordinate</a:t>
            </a:r>
            <a:r>
              <a:rPr lang="nl-NL" baseline="0" dirty="0" smtClean="0"/>
              <a:t> </a:t>
            </a:r>
            <a:r>
              <a:rPr lang="nl-NL" baseline="0" dirty="0" err="1" smtClean="0"/>
              <a:t>what</a:t>
            </a:r>
            <a:r>
              <a:rPr lang="nl-NL" baseline="0" dirty="0" smtClean="0"/>
              <a:t> </a:t>
            </a:r>
            <a:r>
              <a:rPr lang="nl-NL" baseline="0" dirty="0" err="1" smtClean="0"/>
              <a:t>they</a:t>
            </a:r>
            <a:r>
              <a:rPr lang="nl-NL" baseline="0" dirty="0" smtClean="0"/>
              <a:t> </a:t>
            </a:r>
            <a:r>
              <a:rPr lang="nl-NL" baseline="0" dirty="0" err="1" smtClean="0"/>
              <a:t>really</a:t>
            </a:r>
            <a:r>
              <a:rPr lang="nl-NL" baseline="0" dirty="0" smtClean="0"/>
              <a:t> </a:t>
            </a:r>
            <a:r>
              <a:rPr lang="nl-NL" baseline="0" dirty="0" err="1" smtClean="0"/>
              <a:t>need</a:t>
            </a:r>
            <a:r>
              <a:rPr lang="nl-NL" baseline="0" dirty="0" smtClean="0"/>
              <a:t> </a:t>
            </a:r>
            <a:r>
              <a:rPr lang="nl-NL" baseline="0" dirty="0" err="1" smtClean="0"/>
              <a:t>to</a:t>
            </a:r>
            <a:r>
              <a:rPr lang="nl-NL" baseline="0" dirty="0" smtClean="0"/>
              <a:t>, </a:t>
            </a:r>
            <a:r>
              <a:rPr lang="nl-NL" baseline="0" dirty="0" err="1" smtClean="0"/>
              <a:t>and</a:t>
            </a:r>
            <a:r>
              <a:rPr lang="nl-NL" baseline="0" dirty="0" smtClean="0"/>
              <a:t> </a:t>
            </a:r>
            <a:r>
              <a:rPr lang="nl-NL" baseline="0" dirty="0" err="1" smtClean="0"/>
              <a:t>then</a:t>
            </a:r>
            <a:r>
              <a:rPr lang="nl-NL" baseline="0" dirty="0" smtClean="0"/>
              <a:t> </a:t>
            </a:r>
            <a:r>
              <a:rPr lang="nl-NL" baseline="0" dirty="0" err="1" smtClean="0"/>
              <a:t>realize</a:t>
            </a:r>
            <a:r>
              <a:rPr lang="nl-NL" baseline="0" dirty="0" smtClean="0"/>
              <a:t> </a:t>
            </a:r>
            <a:r>
              <a:rPr lang="nl-NL" baseline="0" dirty="0" err="1" smtClean="0"/>
              <a:t>they</a:t>
            </a:r>
            <a:r>
              <a:rPr lang="nl-NL" baseline="0" dirty="0" smtClean="0"/>
              <a:t> </a:t>
            </a:r>
            <a:r>
              <a:rPr lang="nl-NL" baseline="0" dirty="0" err="1" smtClean="0"/>
              <a:t>can</a:t>
            </a:r>
            <a:r>
              <a:rPr lang="nl-NL" baseline="0" dirty="0" smtClean="0"/>
              <a:t> </a:t>
            </a:r>
            <a:r>
              <a:rPr lang="nl-NL" baseline="0" dirty="0" err="1" smtClean="0"/>
              <a:t>broaden</a:t>
            </a:r>
            <a:r>
              <a:rPr lang="nl-NL" baseline="0" dirty="0" smtClean="0"/>
              <a:t> </a:t>
            </a:r>
            <a:r>
              <a:rPr lang="nl-NL" baseline="0" dirty="0" err="1" smtClean="0"/>
              <a:t>their</a:t>
            </a:r>
            <a:r>
              <a:rPr lang="nl-NL" baseline="0" dirty="0" smtClean="0"/>
              <a:t> approach </a:t>
            </a:r>
            <a:r>
              <a:rPr lang="nl-NL" baseline="0" dirty="0" err="1" smtClean="0"/>
              <a:t>to</a:t>
            </a:r>
            <a:r>
              <a:rPr lang="nl-NL" baseline="0" dirty="0" smtClean="0"/>
              <a:t> a community.</a:t>
            </a:r>
          </a:p>
          <a:p>
            <a:pPr marL="171450" indent="-171450">
              <a:buFontTx/>
              <a:buChar char="-"/>
            </a:pPr>
            <a:r>
              <a:rPr lang="nl-NL" baseline="0" dirty="0" smtClean="0"/>
              <a:t>“Support”, of course top-down </a:t>
            </a:r>
            <a:r>
              <a:rPr lang="nl-NL" baseline="0" dirty="0" err="1" smtClean="0"/>
              <a:t>should</a:t>
            </a:r>
            <a:r>
              <a:rPr lang="nl-NL" baseline="0" dirty="0" smtClean="0"/>
              <a:t> </a:t>
            </a:r>
            <a:r>
              <a:rPr lang="nl-NL" baseline="0" dirty="0" err="1" smtClean="0"/>
              <a:t>still</a:t>
            </a:r>
            <a:r>
              <a:rPr lang="nl-NL" baseline="0" dirty="0" smtClean="0"/>
              <a:t> </a:t>
            </a:r>
            <a:r>
              <a:rPr lang="nl-NL" baseline="0" dirty="0" err="1" smtClean="0"/>
              <a:t>be</a:t>
            </a:r>
            <a:r>
              <a:rPr lang="nl-NL" baseline="0" dirty="0" smtClean="0"/>
              <a:t> </a:t>
            </a:r>
            <a:r>
              <a:rPr lang="nl-NL" baseline="0" dirty="0" err="1" smtClean="0"/>
              <a:t>possible</a:t>
            </a:r>
            <a:r>
              <a:rPr lang="nl-NL" baseline="0" dirty="0" smtClean="0"/>
              <a:t>! </a:t>
            </a:r>
            <a:r>
              <a:rPr lang="nl-NL" baseline="0" dirty="0" err="1" smtClean="0"/>
              <a:t>Maybe</a:t>
            </a:r>
            <a:r>
              <a:rPr lang="nl-NL" baseline="0" dirty="0" smtClean="0"/>
              <a:t> even a combi in the long-term</a:t>
            </a:r>
            <a:endParaRPr lang="nl-NL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nl-NL" smtClean="0">
                <a:solidFill>
                  <a:prstClr val="black"/>
                </a:solidFill>
              </a:rPr>
              <a:t>25-6-2010</a:t>
            </a:r>
            <a:endParaRPr lang="nl-NL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844DE-39AC-45D5-92A8-262EC95D3BAB}" type="slidenum">
              <a:rPr lang="nl-NL" smtClean="0">
                <a:solidFill>
                  <a:prstClr val="black"/>
                </a:solidFill>
              </a:rPr>
              <a:pPr/>
              <a:t>18</a:t>
            </a:fld>
            <a:endParaRPr lang="nl-NL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12874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nl-NL" dirty="0" smtClean="0"/>
              <a:t>Document </a:t>
            </a:r>
            <a:r>
              <a:rPr lang="nl-NL" dirty="0" err="1" smtClean="0"/>
              <a:t>every</a:t>
            </a:r>
            <a:r>
              <a:rPr lang="nl-NL" dirty="0" smtClean="0"/>
              <a:t> resource,</a:t>
            </a:r>
            <a:r>
              <a:rPr lang="nl-NL" baseline="0" dirty="0" smtClean="0"/>
              <a:t> </a:t>
            </a:r>
            <a:r>
              <a:rPr lang="nl-NL" baseline="0" dirty="0" err="1" smtClean="0"/>
              <a:t>every</a:t>
            </a:r>
            <a:r>
              <a:rPr lang="nl-NL" baseline="0" dirty="0" smtClean="0"/>
              <a:t> </a:t>
            </a:r>
            <a:r>
              <a:rPr lang="nl-NL" baseline="0" dirty="0" err="1" smtClean="0"/>
              <a:t>attribute</a:t>
            </a:r>
            <a:endParaRPr lang="nl-NL" baseline="0" dirty="0" smtClean="0"/>
          </a:p>
          <a:p>
            <a:pPr marL="171450" indent="-171450">
              <a:buFontTx/>
              <a:buChar char="-"/>
            </a:pPr>
            <a:r>
              <a:rPr lang="nl-NL" baseline="0" dirty="0" err="1" smtClean="0"/>
              <a:t>Provide</a:t>
            </a:r>
            <a:r>
              <a:rPr lang="nl-NL" baseline="0" dirty="0" smtClean="0"/>
              <a:t> </a:t>
            </a:r>
            <a:r>
              <a:rPr lang="nl-NL" baseline="0" dirty="0" err="1" smtClean="0"/>
              <a:t>examples</a:t>
            </a:r>
            <a:endParaRPr lang="nl-NL" baseline="0" dirty="0" smtClean="0"/>
          </a:p>
          <a:p>
            <a:pPr marL="171450" indent="-171450">
              <a:buFontTx/>
              <a:buChar char="-"/>
            </a:pPr>
            <a:r>
              <a:rPr lang="nl-NL" baseline="0" dirty="0" err="1" smtClean="0"/>
              <a:t>Define</a:t>
            </a:r>
            <a:r>
              <a:rPr lang="nl-NL" baseline="0" dirty="0" smtClean="0"/>
              <a:t> </a:t>
            </a:r>
            <a:r>
              <a:rPr lang="nl-NL" baseline="0" dirty="0" err="1" smtClean="0"/>
              <a:t>how</a:t>
            </a:r>
            <a:r>
              <a:rPr lang="nl-NL" baseline="0" dirty="0" smtClean="0"/>
              <a:t> </a:t>
            </a:r>
            <a:r>
              <a:rPr lang="nl-NL" baseline="0" dirty="0" err="1" smtClean="0"/>
              <a:t>to</a:t>
            </a:r>
            <a:r>
              <a:rPr lang="nl-NL" baseline="0" dirty="0" smtClean="0"/>
              <a:t> </a:t>
            </a:r>
            <a:r>
              <a:rPr lang="nl-NL" baseline="0" dirty="0" err="1" smtClean="0"/>
              <a:t>use</a:t>
            </a:r>
            <a:r>
              <a:rPr lang="nl-NL" baseline="0" dirty="0" smtClean="0"/>
              <a:t> in REST, Document </a:t>
            </a:r>
            <a:r>
              <a:rPr lang="nl-NL" baseline="0" dirty="0" err="1" smtClean="0"/>
              <a:t>and</a:t>
            </a:r>
            <a:r>
              <a:rPr lang="nl-NL" baseline="0" dirty="0" smtClean="0"/>
              <a:t> Message</a:t>
            </a:r>
          </a:p>
          <a:p>
            <a:pPr marL="171450" indent="-171450">
              <a:buFontTx/>
              <a:buChar char="-"/>
            </a:pPr>
            <a:r>
              <a:rPr lang="nl-NL" baseline="0" dirty="0" err="1" smtClean="0"/>
              <a:t>Manageable</a:t>
            </a:r>
            <a:r>
              <a:rPr lang="nl-NL" baseline="0" dirty="0" smtClean="0"/>
              <a:t> </a:t>
            </a:r>
            <a:r>
              <a:rPr lang="nl-NL" baseline="0" dirty="0" err="1" smtClean="0"/>
              <a:t>by</a:t>
            </a:r>
            <a:r>
              <a:rPr lang="nl-NL" baseline="0" dirty="0" smtClean="0"/>
              <a:t> a project lead in a weekend, or </a:t>
            </a:r>
            <a:r>
              <a:rPr lang="nl-NL" baseline="0" dirty="0" err="1" smtClean="0"/>
              <a:t>you’ll</a:t>
            </a:r>
            <a:r>
              <a:rPr lang="nl-NL" baseline="0" dirty="0" smtClean="0"/>
              <a:t> </a:t>
            </a:r>
            <a:r>
              <a:rPr lang="nl-NL" baseline="0" dirty="0" err="1" smtClean="0"/>
              <a:t>be</a:t>
            </a:r>
            <a:r>
              <a:rPr lang="nl-NL" baseline="0" dirty="0" smtClean="0"/>
              <a:t> </a:t>
            </a:r>
            <a:r>
              <a:rPr lang="nl-NL" baseline="0" dirty="0" err="1" smtClean="0"/>
              <a:t>ignored</a:t>
            </a:r>
            <a:r>
              <a:rPr lang="nl-NL" baseline="0" dirty="0" smtClean="0"/>
              <a:t> (in </a:t>
            </a:r>
            <a:r>
              <a:rPr lang="nl-NL" baseline="0" dirty="0" err="1" smtClean="0"/>
              <a:t>favor</a:t>
            </a:r>
            <a:r>
              <a:rPr lang="nl-NL" baseline="0" dirty="0" smtClean="0"/>
              <a:t> of </a:t>
            </a:r>
            <a:r>
              <a:rPr lang="nl-NL" baseline="0" dirty="0" err="1" smtClean="0"/>
              <a:t>local</a:t>
            </a:r>
            <a:r>
              <a:rPr lang="nl-NL" baseline="0" dirty="0" smtClean="0"/>
              <a:t> </a:t>
            </a:r>
            <a:r>
              <a:rPr lang="nl-NL" baseline="0" dirty="0" err="1" smtClean="0"/>
              <a:t>solutions</a:t>
            </a:r>
            <a:r>
              <a:rPr lang="nl-NL" baseline="0" dirty="0" smtClean="0"/>
              <a:t>)</a:t>
            </a:r>
            <a:endParaRPr lang="nl-NL" dirty="0" smtClean="0"/>
          </a:p>
          <a:p>
            <a:pPr marL="171450" indent="-171450">
              <a:buFontTx/>
              <a:buChar char="-"/>
            </a:pPr>
            <a:endParaRPr lang="nl-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nl-NL" smtClean="0">
                <a:solidFill>
                  <a:prstClr val="black"/>
                </a:solidFill>
              </a:rPr>
              <a:t>25-6-2010</a:t>
            </a:r>
            <a:endParaRPr lang="nl-NL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844DE-39AC-45D5-92A8-262EC95D3BAB}" type="slidenum">
              <a:rPr lang="nl-NL" smtClean="0">
                <a:solidFill>
                  <a:prstClr val="black"/>
                </a:solidFill>
              </a:rPr>
              <a:pPr/>
              <a:t>19</a:t>
            </a:fld>
            <a:endParaRPr lang="nl-NL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12874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10:00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t>20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2798097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And</a:t>
            </a:r>
            <a:r>
              <a:rPr lang="en-US" baseline="0" dirty="0" smtClean="0"/>
              <a:t> few systems will ever see more than 40-50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t>22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8665784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AU" dirty="0" smtClean="0"/>
              <a:t>Defined Structured Data</a:t>
            </a:r>
          </a:p>
          <a:p>
            <a:pPr lvl="2"/>
            <a:r>
              <a:rPr lang="en-AU" dirty="0" smtClean="0"/>
              <a:t>The logical, common contents of the resource</a:t>
            </a:r>
          </a:p>
          <a:p>
            <a:pPr lvl="2"/>
            <a:r>
              <a:rPr lang="en-AU" dirty="0" smtClean="0"/>
              <a:t>Mapped to formal definitions/RIM &amp; other formats</a:t>
            </a:r>
          </a:p>
          <a:p>
            <a:pPr lvl="1"/>
            <a:r>
              <a:rPr lang="en-AU" dirty="0" smtClean="0"/>
              <a:t>Extensions</a:t>
            </a:r>
          </a:p>
          <a:p>
            <a:pPr lvl="2"/>
            <a:r>
              <a:rPr lang="en-AU" dirty="0" smtClean="0"/>
              <a:t>“Non-common” requirements, but everyone can use</a:t>
            </a:r>
          </a:p>
          <a:p>
            <a:pPr lvl="2"/>
            <a:r>
              <a:rPr lang="en-AU" dirty="0" smtClean="0"/>
              <a:t>Published and managed</a:t>
            </a:r>
          </a:p>
          <a:p>
            <a:pPr lvl="1"/>
            <a:r>
              <a:rPr lang="en-AU" dirty="0" smtClean="0"/>
              <a:t>Narrative</a:t>
            </a:r>
          </a:p>
          <a:p>
            <a:pPr lvl="2"/>
            <a:r>
              <a:rPr lang="en-AU" dirty="0" smtClean="0"/>
              <a:t>Human readable (fall back)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t>25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0029140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10:15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t>27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5943378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10:15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t>32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5943378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URLs, parameters, etc. all defined</a:t>
            </a:r>
          </a:p>
          <a:p>
            <a:r>
              <a:rPr lang="en-US" dirty="0" smtClean="0"/>
              <a:t>Choice of what operations to support</a:t>
            </a:r>
          </a:p>
          <a:p>
            <a:r>
              <a:rPr lang="en-US" dirty="0" smtClean="0"/>
              <a:t>Behavior documented in conformance profile - mandatory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t>40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82979236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itchFamily="34" charset="0"/>
              <a:buChar char="•"/>
            </a:pPr>
            <a:r>
              <a:rPr lang="en-US" dirty="0" smtClean="0"/>
              <a:t>You can retrieve any person using a GET on the person’s id, which is just an </a:t>
            </a:r>
            <a:r>
              <a:rPr lang="en-US" dirty="0" err="1" smtClean="0"/>
              <a:t>url</a:t>
            </a:r>
            <a:r>
              <a:rPr lang="en-US" baseline="0" dirty="0" smtClean="0"/>
              <a:t> on the server: /</a:t>
            </a:r>
            <a:r>
              <a:rPr lang="en-US" baseline="0" dirty="0" err="1" smtClean="0"/>
              <a:t>fhir</a:t>
            </a:r>
            <a:r>
              <a:rPr lang="en-US" baseline="0" dirty="0" smtClean="0"/>
              <a:t>/person/@&lt;id&gt;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/>
              <a:t>We have our own MIME-type: “text/</a:t>
            </a:r>
            <a:r>
              <a:rPr lang="en-US" baseline="0" dirty="0" err="1" smtClean="0"/>
              <a:t>xml+fhir</a:t>
            </a:r>
            <a:r>
              <a:rPr lang="en-US" baseline="0" dirty="0" smtClean="0"/>
              <a:t>”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/>
              <a:t>Note that FHIR always uses UTF-8. Since this is not the default for HTTP, the server explicitly mentions this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/>
              <a:t>But should mean the xml encoding mentions “utf-8” and that the payload is really encoded in utf-8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/>
              <a:t>There can be a Byte Order Mark, but hopefully your framework handles all that ;-)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/>
              <a:t>The response returns a Content-Location header with a version-specific location….see next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92D5FE-85CA-40E6-8273-48A5F35DE016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18795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10:30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t>43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7078935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don’t actually have a formal manifesto, but these are the principles we adhere to.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t>10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6797544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Who’s read the v3 spec? – modeler</a:t>
            </a:r>
            <a:r>
              <a:rPr lang="en-US" baseline="0" dirty="0" smtClean="0"/>
              <a:t> &amp; balloter focused</a:t>
            </a:r>
            <a:endParaRPr lang="en-US" dirty="0" smtClean="0"/>
          </a:p>
          <a:p>
            <a:r>
              <a:rPr lang="en-US" dirty="0" smtClean="0"/>
              <a:t>Spec is driven by people who write code</a:t>
            </a:r>
          </a:p>
          <a:p>
            <a:r>
              <a:rPr lang="en-US" dirty="0" smtClean="0"/>
              <a:t>Numerous</a:t>
            </a:r>
            <a:r>
              <a:rPr lang="en-US" baseline="0" dirty="0" smtClean="0"/>
              <a:t> pieces have been changed because of experience with what worked when trying to implement</a:t>
            </a:r>
          </a:p>
          <a:p>
            <a:r>
              <a:rPr lang="en-US" baseline="0" dirty="0" smtClean="0"/>
              <a:t>Even have a test workbench for RESTful servers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t>11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6597402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“Only</a:t>
            </a:r>
            <a:r>
              <a:rPr lang="en-US" baseline="0" dirty="0" smtClean="0"/>
              <a:t> include data elements in the artifacts if 80% of all implementers of that artifact will use the data element”</a:t>
            </a:r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t>12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1847726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try very hard to *not* invent</a:t>
            </a:r>
            <a:r>
              <a:rPr lang="en-US" baseline="0" dirty="0" smtClean="0"/>
              <a:t> stuff that exists elsewhere unless it’s really broken or totally unaligned with the FHIR principles.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t>13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6023137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FHIR Governance Board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Maintains FHIR principles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Identifies risks, precepts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Handles coordination w/ external groups</a:t>
            </a:r>
          </a:p>
          <a:p>
            <a:pPr marL="0" indent="0">
              <a:buFontTx/>
              <a:buNone/>
            </a:pPr>
            <a:r>
              <a:rPr lang="en-US" dirty="0" smtClean="0"/>
              <a:t>FHIR Management Group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Coordinates</a:t>
            </a:r>
            <a:r>
              <a:rPr lang="en-US" baseline="0" dirty="0" smtClean="0"/>
              <a:t> Work Groups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Manages ballot process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Education delivery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Day-to-day activities</a:t>
            </a:r>
          </a:p>
          <a:p>
            <a:pPr marL="0" indent="0">
              <a:buFontTx/>
              <a:buNone/>
            </a:pPr>
            <a:r>
              <a:rPr lang="en-US" baseline="0" dirty="0" smtClean="0"/>
              <a:t>Modeling &amp; Methodology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Defines criteria for artifacts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Determines processes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Documents best practices</a:t>
            </a:r>
          </a:p>
          <a:p>
            <a:pPr marL="0" indent="0">
              <a:buFontTx/>
              <a:buNone/>
            </a:pPr>
            <a:r>
              <a:rPr lang="en-US" baseline="0" dirty="0" smtClean="0"/>
              <a:t>Work Groups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Do the actual development work</a:t>
            </a:r>
          </a:p>
          <a:p>
            <a:pPr marL="0" indent="0">
              <a:buFontTx/>
              <a:buNone/>
            </a:pPr>
            <a:r>
              <a:rPr lang="en-US" baseline="0" dirty="0" smtClean="0"/>
              <a:t>Core Team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Temporary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Takes on work Work Groups can’t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Expedites</a:t>
            </a:r>
          </a:p>
          <a:p>
            <a:pPr marL="171450" indent="-171450">
              <a:buFontTx/>
              <a:buChar char="-"/>
            </a:pPr>
            <a:endParaRPr lang="en-US" baseline="0" dirty="0" smtClean="0"/>
          </a:p>
          <a:p>
            <a:pPr marL="0" indent="0">
              <a:buFontTx/>
              <a:buNone/>
            </a:pPr>
            <a:r>
              <a:rPr lang="en-US" baseline="0" dirty="0" smtClean="0"/>
              <a:t>What haven’t we talked about yet?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t>14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4762984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9:45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t>15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7669960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nl-NL" dirty="0" err="1" smtClean="0"/>
              <a:t>Readily</a:t>
            </a:r>
            <a:r>
              <a:rPr lang="nl-NL" baseline="0" dirty="0" smtClean="0"/>
              <a:t> </a:t>
            </a:r>
            <a:r>
              <a:rPr lang="nl-NL" baseline="0" dirty="0" err="1" smtClean="0"/>
              <a:t>useable</a:t>
            </a:r>
            <a:r>
              <a:rPr lang="nl-NL" baseline="0" dirty="0" smtClean="0"/>
              <a:t>, </a:t>
            </a:r>
            <a:r>
              <a:rPr lang="nl-NL" baseline="0" dirty="0" err="1" smtClean="0"/>
              <a:t>contain</a:t>
            </a:r>
            <a:r>
              <a:rPr lang="nl-NL" baseline="0" dirty="0" smtClean="0"/>
              <a:t> “the 80%” (</a:t>
            </a:r>
            <a:r>
              <a:rPr lang="nl-NL" baseline="0" dirty="0" err="1" smtClean="0"/>
              <a:t>What’s</a:t>
            </a:r>
            <a:r>
              <a:rPr lang="nl-NL" baseline="0" dirty="0" smtClean="0"/>
              <a:t> the 80%...</a:t>
            </a:r>
            <a:r>
              <a:rPr lang="nl-NL" baseline="0" dirty="0" err="1" smtClean="0"/>
              <a:t>what’s</a:t>
            </a:r>
            <a:r>
              <a:rPr lang="nl-NL" baseline="0" dirty="0" smtClean="0"/>
              <a:t> maximum </a:t>
            </a:r>
            <a:r>
              <a:rPr lang="nl-NL" baseline="0" dirty="0" err="1" smtClean="0"/>
              <a:t>reuse</a:t>
            </a:r>
            <a:r>
              <a:rPr lang="nl-NL" baseline="0" dirty="0" smtClean="0"/>
              <a:t>? </a:t>
            </a:r>
            <a:r>
              <a:rPr lang="nl-NL" baseline="0" dirty="0" err="1" smtClean="0"/>
              <a:t>That’s</a:t>
            </a:r>
            <a:r>
              <a:rPr lang="nl-NL" baseline="0" dirty="0" smtClean="0"/>
              <a:t> HL7’s </a:t>
            </a:r>
            <a:r>
              <a:rPr lang="nl-NL" baseline="0" dirty="0" err="1" smtClean="0"/>
              <a:t>core</a:t>
            </a:r>
            <a:r>
              <a:rPr lang="nl-NL" baseline="0" dirty="0" smtClean="0"/>
              <a:t> business!)</a:t>
            </a:r>
            <a:endParaRPr lang="nl-NL" dirty="0" smtClean="0"/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nl-NL" dirty="0" smtClean="0"/>
              <a:t>Independent</a:t>
            </a:r>
            <a:r>
              <a:rPr lang="nl-NL" baseline="0" dirty="0" smtClean="0"/>
              <a:t> of context, </a:t>
            </a:r>
            <a:r>
              <a:rPr lang="nl-NL" baseline="0" dirty="0" err="1" smtClean="0"/>
              <a:t>fixed</a:t>
            </a:r>
            <a:r>
              <a:rPr lang="nl-NL" baseline="0" dirty="0" smtClean="0"/>
              <a:t> </a:t>
            </a:r>
            <a:r>
              <a:rPr lang="en-AU" baseline="0" dirty="0" smtClean="0"/>
              <a:t>d</a:t>
            </a:r>
            <a:r>
              <a:rPr lang="en-AU" dirty="0" smtClean="0"/>
              <a:t>efined behaviour and meaning</a:t>
            </a:r>
            <a:endParaRPr lang="nl-NL" dirty="0" smtClean="0"/>
          </a:p>
          <a:p>
            <a:pPr marL="171450" indent="-171450">
              <a:buFontTx/>
              <a:buChar char="-"/>
            </a:pPr>
            <a:r>
              <a:rPr lang="nl-NL" dirty="0" err="1" smtClean="0"/>
              <a:t>Can</a:t>
            </a:r>
            <a:r>
              <a:rPr lang="nl-NL" dirty="0" smtClean="0"/>
              <a:t> </a:t>
            </a:r>
            <a:r>
              <a:rPr lang="nl-NL" dirty="0" err="1" smtClean="0"/>
              <a:t>reference</a:t>
            </a:r>
            <a:r>
              <a:rPr lang="nl-NL" dirty="0" smtClean="0"/>
              <a:t> </a:t>
            </a:r>
            <a:r>
              <a:rPr lang="nl-NL" dirty="0" err="1" smtClean="0"/>
              <a:t>each</a:t>
            </a:r>
            <a:r>
              <a:rPr lang="nl-NL" dirty="0" smtClean="0"/>
              <a:t> </a:t>
            </a:r>
            <a:r>
              <a:rPr lang="nl-NL" dirty="0" err="1" smtClean="0"/>
              <a:t>other</a:t>
            </a:r>
            <a:endParaRPr lang="nl-NL" dirty="0" smtClean="0"/>
          </a:p>
          <a:p>
            <a:pPr marL="171450" indent="-171450">
              <a:buFontTx/>
              <a:buChar char="-"/>
            </a:pPr>
            <a:r>
              <a:rPr lang="nl-NL" dirty="0" smtClean="0"/>
              <a:t>Units of exchange – </a:t>
            </a:r>
            <a:r>
              <a:rPr lang="nl-NL" dirty="0" err="1" smtClean="0"/>
              <a:t>suggests</a:t>
            </a:r>
            <a:r>
              <a:rPr lang="nl-NL" dirty="0" smtClean="0"/>
              <a:t> units of storage </a:t>
            </a:r>
            <a:r>
              <a:rPr lang="nl-NL" dirty="0" err="1" smtClean="0"/>
              <a:t>for</a:t>
            </a:r>
            <a:r>
              <a:rPr lang="nl-NL" dirty="0" smtClean="0"/>
              <a:t> </a:t>
            </a:r>
            <a:r>
              <a:rPr lang="nl-NL" dirty="0" err="1" smtClean="0"/>
              <a:t>implementers</a:t>
            </a:r>
            <a:endParaRPr lang="nl-NL" dirty="0" smtClean="0"/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AU" dirty="0" smtClean="0"/>
              <a:t>Addressed through HTTP or other methods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nl-NL" smtClean="0">
                <a:solidFill>
                  <a:prstClr val="black"/>
                </a:solidFill>
              </a:rPr>
              <a:t>25-6-2010</a:t>
            </a:r>
            <a:endParaRPr lang="nl-NL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844DE-39AC-45D5-92A8-262EC95D3BAB}" type="slidenum">
              <a:rPr lang="nl-NL" smtClean="0">
                <a:solidFill>
                  <a:prstClr val="black"/>
                </a:solidFill>
              </a:rPr>
              <a:pPr/>
              <a:t>16</a:t>
            </a:fld>
            <a:endParaRPr lang="nl-NL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33933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nl-NL" dirty="0" err="1" smtClean="0"/>
              <a:t>You</a:t>
            </a:r>
            <a:r>
              <a:rPr lang="nl-NL" dirty="0" smtClean="0"/>
              <a:t> </a:t>
            </a:r>
            <a:r>
              <a:rPr lang="nl-NL" dirty="0" err="1" smtClean="0"/>
              <a:t>can</a:t>
            </a:r>
            <a:r>
              <a:rPr lang="nl-NL" dirty="0" smtClean="0"/>
              <a:t> </a:t>
            </a:r>
            <a:r>
              <a:rPr lang="nl-NL" dirty="0" err="1" smtClean="0"/>
              <a:t>constrain</a:t>
            </a:r>
            <a:r>
              <a:rPr lang="nl-NL" dirty="0" smtClean="0"/>
              <a:t> </a:t>
            </a:r>
            <a:r>
              <a:rPr lang="nl-NL" dirty="0" err="1" smtClean="0"/>
              <a:t>away</a:t>
            </a:r>
            <a:r>
              <a:rPr lang="nl-NL" dirty="0" smtClean="0"/>
              <a:t> stuff </a:t>
            </a:r>
            <a:r>
              <a:rPr lang="nl-NL" dirty="0" err="1" smtClean="0"/>
              <a:t>you</a:t>
            </a:r>
            <a:r>
              <a:rPr lang="nl-NL" dirty="0" smtClean="0"/>
              <a:t> </a:t>
            </a:r>
            <a:r>
              <a:rPr lang="nl-NL" dirty="0" err="1" smtClean="0"/>
              <a:t>don’t</a:t>
            </a:r>
            <a:r>
              <a:rPr lang="nl-NL" dirty="0" smtClean="0"/>
              <a:t> </a:t>
            </a:r>
            <a:r>
              <a:rPr lang="nl-NL" dirty="0" err="1" smtClean="0"/>
              <a:t>need</a:t>
            </a:r>
            <a:endParaRPr lang="nl-NL" dirty="0" smtClean="0"/>
          </a:p>
          <a:p>
            <a:pPr marL="171450" indent="-171450">
              <a:buFontTx/>
              <a:buChar char="-"/>
            </a:pPr>
            <a:r>
              <a:rPr lang="nl-NL" dirty="0" err="1" smtClean="0"/>
              <a:t>You</a:t>
            </a:r>
            <a:r>
              <a:rPr lang="nl-NL" dirty="0" smtClean="0"/>
              <a:t> </a:t>
            </a:r>
            <a:r>
              <a:rPr lang="nl-NL" dirty="0" err="1" smtClean="0"/>
              <a:t>can</a:t>
            </a:r>
            <a:r>
              <a:rPr lang="nl-NL" dirty="0" smtClean="0"/>
              <a:t> </a:t>
            </a:r>
            <a:r>
              <a:rPr lang="nl-NL" dirty="0" err="1" smtClean="0"/>
              <a:t>add</a:t>
            </a:r>
            <a:r>
              <a:rPr lang="nl-NL" baseline="0" dirty="0" smtClean="0"/>
              <a:t> stuff </a:t>
            </a:r>
            <a:r>
              <a:rPr lang="nl-NL" baseline="0" dirty="0" err="1" smtClean="0"/>
              <a:t>to</a:t>
            </a:r>
            <a:r>
              <a:rPr lang="nl-NL" baseline="0" dirty="0" smtClean="0"/>
              <a:t> the basic </a:t>
            </a:r>
            <a:r>
              <a:rPr lang="nl-NL" baseline="0" dirty="0" err="1" smtClean="0"/>
              <a:t>models</a:t>
            </a:r>
            <a:r>
              <a:rPr lang="nl-NL" baseline="0" dirty="0" smtClean="0"/>
              <a:t> </a:t>
            </a:r>
            <a:r>
              <a:rPr lang="nl-NL" baseline="0" dirty="0" err="1" smtClean="0"/>
              <a:t>for</a:t>
            </a:r>
            <a:r>
              <a:rPr lang="nl-NL" baseline="0" dirty="0" smtClean="0"/>
              <a:t> </a:t>
            </a:r>
            <a:r>
              <a:rPr lang="nl-NL" baseline="0" dirty="0" err="1" smtClean="0"/>
              <a:t>your</a:t>
            </a:r>
            <a:r>
              <a:rPr lang="nl-NL" baseline="0" dirty="0" smtClean="0"/>
              <a:t> </a:t>
            </a:r>
            <a:r>
              <a:rPr lang="nl-NL" baseline="0" dirty="0" err="1" smtClean="0"/>
              <a:t>usecase</a:t>
            </a:r>
            <a:endParaRPr lang="nl-NL" baseline="0" dirty="0" smtClean="0"/>
          </a:p>
          <a:p>
            <a:pPr marL="171450" indent="-171450">
              <a:buFontTx/>
              <a:buChar char="-"/>
            </a:pPr>
            <a:r>
              <a:rPr lang="nl-NL" baseline="0" dirty="0" smtClean="0"/>
              <a:t>“</a:t>
            </a:r>
            <a:r>
              <a:rPr lang="nl-NL" baseline="0" dirty="0" err="1" smtClean="0"/>
              <a:t>Remove</a:t>
            </a:r>
            <a:r>
              <a:rPr lang="nl-NL" baseline="0" dirty="0" smtClean="0"/>
              <a:t> </a:t>
            </a:r>
            <a:r>
              <a:rPr lang="nl-NL" baseline="0" dirty="0" err="1" smtClean="0"/>
              <a:t>and</a:t>
            </a:r>
            <a:r>
              <a:rPr lang="nl-NL" baseline="0" dirty="0" smtClean="0"/>
              <a:t> </a:t>
            </a:r>
            <a:r>
              <a:rPr lang="nl-NL" baseline="0" dirty="0" err="1" smtClean="0"/>
              <a:t>add</a:t>
            </a:r>
            <a:r>
              <a:rPr lang="nl-NL" baseline="0" dirty="0" smtClean="0"/>
              <a:t> </a:t>
            </a:r>
            <a:r>
              <a:rPr lang="nl-NL" baseline="0" dirty="0" err="1" smtClean="0"/>
              <a:t>bricks</a:t>
            </a:r>
            <a:r>
              <a:rPr lang="nl-NL" baseline="0" dirty="0" smtClean="0"/>
              <a:t> as </a:t>
            </a:r>
            <a:r>
              <a:rPr lang="nl-NL" baseline="0" dirty="0" err="1" smtClean="0"/>
              <a:t>necessary</a:t>
            </a:r>
            <a:r>
              <a:rPr lang="nl-NL" baseline="0" dirty="0" smtClean="0"/>
              <a:t>”</a:t>
            </a:r>
            <a:endParaRPr lang="nl-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nl-NL" smtClean="0">
                <a:solidFill>
                  <a:prstClr val="black"/>
                </a:solidFill>
              </a:rPr>
              <a:t>25-6-2010</a:t>
            </a:r>
            <a:endParaRPr lang="nl-NL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844DE-39AC-45D5-92A8-262EC95D3BAB}" type="slidenum">
              <a:rPr lang="nl-NL" smtClean="0">
                <a:solidFill>
                  <a:prstClr val="black"/>
                </a:solidFill>
              </a:rPr>
              <a:pPr/>
              <a:t>17</a:t>
            </a:fld>
            <a:endParaRPr lang="nl-NL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12874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152400" y="152400"/>
            <a:ext cx="8839200" cy="6477000"/>
            <a:chOff x="240" y="288"/>
            <a:chExt cx="5290" cy="3504"/>
          </a:xfrm>
        </p:grpSpPr>
        <p:sp>
          <p:nvSpPr>
            <p:cNvPr id="5" name="Rectangle 3"/>
            <p:cNvSpPr>
              <a:spLocks noChangeArrowheads="1"/>
            </p:cNvSpPr>
            <p:nvPr/>
          </p:nvSpPr>
          <p:spPr bwMode="blackWhite">
            <a:xfrm>
              <a:off x="240" y="288"/>
              <a:ext cx="5290" cy="3504"/>
            </a:xfrm>
            <a:prstGeom prst="rect">
              <a:avLst/>
            </a:prstGeom>
            <a:solidFill>
              <a:schemeClr val="bg1"/>
            </a:solidFill>
            <a:ln w="50800">
              <a:solidFill>
                <a:schemeClr val="folHlink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/>
              <a:endParaRPr lang="en-US" sz="2400" dirty="0">
                <a:latin typeface="Times New Roman" pitchFamily="18" charset="0"/>
              </a:endParaRPr>
            </a:p>
          </p:txBody>
        </p:sp>
        <p:sp>
          <p:nvSpPr>
            <p:cNvPr id="6" name="Rectangle 4"/>
            <p:cNvSpPr>
              <a:spLocks noChangeArrowheads="1"/>
            </p:cNvSpPr>
            <p:nvPr/>
          </p:nvSpPr>
          <p:spPr bwMode="auto">
            <a:xfrm>
              <a:off x="285" y="336"/>
              <a:ext cx="5184" cy="3408"/>
            </a:xfrm>
            <a:prstGeom prst="rect">
              <a:avLst/>
            </a:prstGeom>
            <a:noFill/>
            <a:ln w="9525">
              <a:solidFill>
                <a:schemeClr val="folHlink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tx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/>
              <a:endParaRPr lang="en-US" sz="2400" dirty="0">
                <a:latin typeface="Times New Roman" pitchFamily="18" charset="0"/>
              </a:endParaRPr>
            </a:p>
          </p:txBody>
        </p:sp>
        <p:sp>
          <p:nvSpPr>
            <p:cNvPr id="7" name="Line 5"/>
            <p:cNvSpPr>
              <a:spLocks noChangeShapeType="1"/>
            </p:cNvSpPr>
            <p:nvPr/>
          </p:nvSpPr>
          <p:spPr bwMode="auto">
            <a:xfrm>
              <a:off x="576" y="2256"/>
              <a:ext cx="4608" cy="0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AU" dirty="0"/>
            </a:p>
          </p:txBody>
        </p:sp>
      </p:grpSp>
      <p:sp>
        <p:nvSpPr>
          <p:cNvPr id="8" name="Rectangle 12"/>
          <p:cNvSpPr>
            <a:spLocks noChangeArrowheads="1"/>
          </p:cNvSpPr>
          <p:nvPr/>
        </p:nvSpPr>
        <p:spPr bwMode="auto">
          <a:xfrm>
            <a:off x="0" y="6629400"/>
            <a:ext cx="9144000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800" b="1" dirty="0" smtClean="0"/>
              <a:t>       © </a:t>
            </a:r>
            <a:r>
              <a:rPr lang="en-US" sz="800" b="1" dirty="0"/>
              <a:t>2012 </a:t>
            </a:r>
            <a:r>
              <a:rPr lang="en-US" sz="800" b="1" dirty="0" smtClean="0"/>
              <a:t>HL7 ® </a:t>
            </a:r>
            <a:r>
              <a:rPr lang="en-US" sz="800" b="1" dirty="0"/>
              <a:t>International. </a:t>
            </a:r>
            <a:r>
              <a:rPr lang="en-US" sz="800" b="1" dirty="0" smtClean="0"/>
              <a:t>Licensed</a:t>
            </a:r>
            <a:r>
              <a:rPr lang="en-US" sz="800" b="1" baseline="0" dirty="0" smtClean="0"/>
              <a:t> under Creative Commons</a:t>
            </a:r>
            <a:r>
              <a:rPr lang="en-US" sz="800" b="1" dirty="0" smtClean="0"/>
              <a:t>. </a:t>
            </a:r>
            <a:r>
              <a:rPr lang="en-US" sz="800" b="1" dirty="0"/>
              <a:t>HL7 </a:t>
            </a:r>
            <a:r>
              <a:rPr lang="en-US" sz="800" b="1" dirty="0" smtClean="0"/>
              <a:t>&amp; Health </a:t>
            </a:r>
            <a:r>
              <a:rPr lang="en-US" sz="800" b="1" dirty="0"/>
              <a:t>Level Seven are registered trademarks of Health Level Seven International. Reg. U.S. TM Office.</a:t>
            </a:r>
          </a:p>
        </p:txBody>
      </p:sp>
      <p:pic>
        <p:nvPicPr>
          <p:cNvPr id="9" name="Picture 13" descr="HL7 International 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304800"/>
            <a:ext cx="1109662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8" name="Rectangle 6"/>
          <p:cNvSpPr>
            <a:spLocks noGrp="1" noChangeArrowheads="1"/>
          </p:cNvSpPr>
          <p:nvPr>
            <p:ph type="ctrTitle"/>
          </p:nvPr>
        </p:nvSpPr>
        <p:spPr>
          <a:xfrm>
            <a:off x="1219200" y="838200"/>
            <a:ext cx="6781800" cy="2559050"/>
          </a:xfrm>
        </p:spPr>
        <p:txBody>
          <a:bodyPr anchorCtr="1"/>
          <a:lstStyle>
            <a:lvl1pPr algn="ctr">
              <a:defRPr sz="5600"/>
            </a:lvl1pPr>
          </a:lstStyle>
          <a:p>
            <a:pPr lvl="0"/>
            <a:r>
              <a:rPr lang="en-US" noProof="0" smtClean="0"/>
              <a:t>Click to edit Master title style</a:t>
            </a:r>
          </a:p>
        </p:txBody>
      </p:sp>
      <p:sp>
        <p:nvSpPr>
          <p:cNvPr id="3379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962400"/>
            <a:ext cx="6400800" cy="187325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3000"/>
            </a:lvl1pPr>
          </a:lstStyle>
          <a:p>
            <a:pPr lvl="0"/>
            <a:r>
              <a:rPr lang="en-US" noProof="0" smtClean="0"/>
              <a:t>Click to edit Master subtitle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71" t="19101" r="26890" b="29814"/>
          <a:stretch/>
        </p:blipFill>
        <p:spPr>
          <a:xfrm>
            <a:off x="6858678" y="260648"/>
            <a:ext cx="2034746" cy="1252151"/>
          </a:xfrm>
          <a:prstGeom prst="rect">
            <a:avLst/>
          </a:prstGeom>
        </p:spPr>
      </p:pic>
      <p:pic>
        <p:nvPicPr>
          <p:cNvPr id="11" name="Picture 4" descr="Creative Commons Licence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265" y="6192775"/>
            <a:ext cx="838200" cy="29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9077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auto">
          <a:xfrm>
            <a:off x="7876619" y="5565993"/>
            <a:ext cx="1008112" cy="93610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4" name="Picture 13" descr="HL7 International Logo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304800"/>
            <a:ext cx="1109662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690226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332657"/>
            <a:ext cx="6552728" cy="1152128"/>
          </a:xfrm>
        </p:spPr>
        <p:txBody>
          <a:bodyPr anchor="ctr"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9512" y="6304235"/>
            <a:ext cx="720080" cy="2211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E5C4-3E2B-40F1-9F2B-C46CEB0C88DF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6385691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1000" y="1828800"/>
            <a:ext cx="4114800" cy="455252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828800"/>
            <a:ext cx="4114800" cy="455252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9512" y="6304235"/>
            <a:ext cx="720080" cy="2211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E5C4-3E2B-40F1-9F2B-C46CEB0C88DF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5557630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332656"/>
            <a:ext cx="6552728" cy="115212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544" y="1709118"/>
            <a:ext cx="4040188" cy="639762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358032"/>
            <a:ext cx="4040188" cy="409530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709118"/>
            <a:ext cx="4041775" cy="639762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358032"/>
            <a:ext cx="4041775" cy="409530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4791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9512" y="6304235"/>
            <a:ext cx="720080" cy="2211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E5C4-3E2B-40F1-9F2B-C46CEB0C88DF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4327536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323528" y="252899"/>
            <a:ext cx="8568952" cy="6264696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9512" y="6304235"/>
            <a:ext cx="720080" cy="2211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E5C4-3E2B-40F1-9F2B-C46CEB0C88DF}" type="slidenum">
              <a:rPr lang="en-CA" smtClean="0"/>
              <a:pPr/>
              <a:t>‹#›</a:t>
            </a:fld>
            <a:endParaRPr lang="en-CA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23528" y="332657"/>
            <a:ext cx="6552728" cy="118014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7803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508" y="6501344"/>
            <a:ext cx="1613164" cy="192021"/>
          </a:xfrm>
          <a:prstGeom prst="rect">
            <a:avLst/>
          </a:prstGeom>
        </p:spPr>
        <p:txBody>
          <a:bodyPr/>
          <a:lstStyle/>
          <a:p>
            <a:fld id="{60DF3849-E887-4193-B76F-9C51765F958D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12-3-2013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619672" y="6501344"/>
            <a:ext cx="6192688" cy="192021"/>
          </a:xfrm>
          <a:prstGeom prst="rect">
            <a:avLst/>
          </a:prstGeom>
        </p:spPr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812360" y="6501344"/>
            <a:ext cx="1306488" cy="192021"/>
          </a:xfrm>
          <a:prstGeom prst="rect">
            <a:avLst/>
          </a:prstGeom>
        </p:spPr>
        <p:txBody>
          <a:bodyPr/>
          <a:lstStyle/>
          <a:p>
            <a:fld id="{8698377B-874B-4DB7-8057-E4552B93344F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06389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828800"/>
            <a:ext cx="8382000" cy="4480520"/>
          </a:xfrm>
        </p:spPr>
        <p:txBody>
          <a:bodyPr/>
          <a:lstStyle>
            <a:lvl1pPr marL="0" indent="0">
              <a:buNone/>
              <a:defRPr sz="1400">
                <a:latin typeface="Consolas" pitchFamily="49" charset="0"/>
                <a:cs typeface="Consolas" pitchFamily="49" charset="0"/>
              </a:defRPr>
            </a:lvl1pPr>
            <a:lvl2pPr marL="457200" indent="0">
              <a:buNone/>
              <a:defRPr sz="1400">
                <a:latin typeface="Consolas" pitchFamily="49" charset="0"/>
                <a:cs typeface="Consolas" pitchFamily="49" charset="0"/>
              </a:defRPr>
            </a:lvl2pPr>
            <a:lvl3pPr marL="914400" indent="0">
              <a:buNone/>
              <a:defRPr sz="1400">
                <a:latin typeface="Consolas" pitchFamily="49" charset="0"/>
                <a:cs typeface="Consolas" pitchFamily="49" charset="0"/>
              </a:defRPr>
            </a:lvl3pPr>
            <a:lvl4pPr marL="1371600" indent="0">
              <a:buNone/>
              <a:defRPr sz="1400">
                <a:latin typeface="Consolas" pitchFamily="49" charset="0"/>
                <a:cs typeface="Consolas" pitchFamily="49" charset="0"/>
              </a:defRPr>
            </a:lvl4pPr>
            <a:lvl5pPr marL="1828800" indent="0">
              <a:buNone/>
              <a:defRPr sz="1400">
                <a:latin typeface="Consolas" pitchFamily="49" charset="0"/>
                <a:cs typeface="Consolas" pitchFamily="49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14257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e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ChangeArrowheads="1"/>
          </p:cNvSpPr>
          <p:nvPr/>
        </p:nvSpPr>
        <p:spPr bwMode="auto">
          <a:xfrm>
            <a:off x="152400" y="152400"/>
            <a:ext cx="8839200" cy="6477000"/>
          </a:xfrm>
          <a:prstGeom prst="rect">
            <a:avLst/>
          </a:prstGeom>
          <a:solidFill>
            <a:schemeClr val="bg1"/>
          </a:solidFill>
          <a:ln w="44450">
            <a:solidFill>
              <a:schemeClr val="fol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lang="en-US" sz="2400" dirty="0">
              <a:latin typeface="Times New Roman" pitchFamily="18" charset="0"/>
            </a:endParaRPr>
          </a:p>
        </p:txBody>
      </p:sp>
      <p:sp>
        <p:nvSpPr>
          <p:cNvPr id="1027" name="Rectangle 4"/>
          <p:cNvSpPr>
            <a:spLocks noChangeArrowheads="1"/>
          </p:cNvSpPr>
          <p:nvPr/>
        </p:nvSpPr>
        <p:spPr bwMode="blackWhite">
          <a:xfrm>
            <a:off x="231775" y="236538"/>
            <a:ext cx="8678863" cy="6289675"/>
          </a:xfrm>
          <a:prstGeom prst="rect">
            <a:avLst/>
          </a:prstGeom>
          <a:solidFill>
            <a:schemeClr val="bg1"/>
          </a:solidFill>
          <a:ln w="9525">
            <a:solidFill>
              <a:schemeClr val="fol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lang="en-US" sz="2400" dirty="0">
              <a:latin typeface="Times New Roman" pitchFamily="18" charset="0"/>
            </a:endParaRPr>
          </a:p>
        </p:txBody>
      </p:sp>
      <p:sp>
        <p:nvSpPr>
          <p:cNvPr id="1028" name="Line 5"/>
          <p:cNvSpPr>
            <a:spLocks noChangeShapeType="1"/>
          </p:cNvSpPr>
          <p:nvPr/>
        </p:nvSpPr>
        <p:spPr bwMode="auto">
          <a:xfrm>
            <a:off x="461963" y="1600200"/>
            <a:ext cx="8296275" cy="0"/>
          </a:xfrm>
          <a:prstGeom prst="line">
            <a:avLst/>
          </a:prstGeom>
          <a:noFill/>
          <a:ln w="3810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AU" dirty="0"/>
          </a:p>
        </p:txBody>
      </p:sp>
      <p:sp>
        <p:nvSpPr>
          <p:cNvPr id="1029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323528" y="332657"/>
            <a:ext cx="6552728" cy="11801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  <p:sp>
        <p:nvSpPr>
          <p:cNvPr id="1030" name="Rectangle 7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1828800"/>
            <a:ext cx="8382000" cy="44805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31" name="Rectangle 13"/>
          <p:cNvSpPr>
            <a:spLocks noChangeArrowheads="1"/>
          </p:cNvSpPr>
          <p:nvPr/>
        </p:nvSpPr>
        <p:spPr bwMode="auto">
          <a:xfrm>
            <a:off x="228600" y="6643688"/>
            <a:ext cx="9144000" cy="214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800" b="1" dirty="0" smtClean="0"/>
              <a:t>© 2012 HL7 ® International. Licensed</a:t>
            </a:r>
            <a:r>
              <a:rPr lang="en-US" sz="800" b="1" baseline="0" dirty="0" smtClean="0"/>
              <a:t> under Creative Commons</a:t>
            </a:r>
            <a:r>
              <a:rPr lang="en-US" sz="800" b="1" dirty="0" smtClean="0"/>
              <a:t>. HL7 &amp; Health Level Seven are registered trademarks of Health Level Seven International. Reg. U.S. TM Office.</a:t>
            </a:r>
            <a:endParaRPr lang="en-US" sz="800" b="1" dirty="0"/>
          </a:p>
        </p:txBody>
      </p:sp>
      <p:pic>
        <p:nvPicPr>
          <p:cNvPr id="1032" name="Picture 14" descr="HL7 International Logo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4038" y="5791200"/>
            <a:ext cx="665162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71" t="19101" r="26890" b="29814"/>
          <a:stretch/>
        </p:blipFill>
        <p:spPr>
          <a:xfrm>
            <a:off x="6876256" y="260648"/>
            <a:ext cx="2034746" cy="1252151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62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Verdana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Verdana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Verdana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Verdana" pitchFamily="34" charset="0"/>
        </a:defRPr>
      </a:lvl5pPr>
      <a:lvl6pPr marL="457200"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Verdana" pitchFamily="34" charset="0"/>
        </a:defRPr>
      </a:lvl6pPr>
      <a:lvl7pPr marL="914400"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Verdana" pitchFamily="34" charset="0"/>
        </a:defRPr>
      </a:lvl7pPr>
      <a:lvl8pPr marL="1371600"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Verdana" pitchFamily="34" charset="0"/>
        </a:defRPr>
      </a:lvl8pPr>
      <a:lvl9pPr marL="1828800"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Verdana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n"/>
        <a:defRPr sz="31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Ø"/>
        <a:defRPr sz="26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55000"/>
        <a:buFont typeface="Wingdings" pitchFamily="2" charset="2"/>
        <a:buChar char="n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Char char="•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85000"/>
        <a:buFont typeface="Wingdings" pitchFamily="2" charset="2"/>
        <a:buChar char="ü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85000"/>
        <a:buFont typeface="Wingdings" pitchFamily="2" charset="2"/>
        <a:buChar char="ü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85000"/>
        <a:buFont typeface="Wingdings" pitchFamily="2" charset="2"/>
        <a:buChar char="ü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85000"/>
        <a:buFont typeface="Wingdings" pitchFamily="2" charset="2"/>
        <a:buChar char="ü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85000"/>
        <a:buFont typeface="Wingdings" pitchFamily="2" charset="2"/>
        <a:buChar char="ü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7.png"/><Relationship Id="rId7" Type="http://schemas.openxmlformats.org/officeDocument/2006/relationships/image" Target="../media/image2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5" Type="http://schemas.openxmlformats.org/officeDocument/2006/relationships/image" Target="../media/image18.jpeg"/><Relationship Id="rId4" Type="http://schemas.microsoft.com/office/2007/relationships/hdphoto" Target="../media/hdphoto1.wdp"/><Relationship Id="rId9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/3.0/deed.en_GB" TargetMode="External"/><Relationship Id="rId2" Type="http://schemas.openxmlformats.org/officeDocument/2006/relationships/hyperlink" Target="http://gforge.hl7.org/svn/fhir/trunk/presentations/2013-01%20Tutorials/Introduction%20to%20FHIR.pptx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wmf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w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wmf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://wiki.hl7.org/index.php?title=FHIR_email_list_subscription_instructions" TargetMode="External"/><Relationship Id="rId2" Type="http://schemas.openxmlformats.org/officeDocument/2006/relationships/hyperlink" Target="http://hl7.org/fhir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8.jpeg"/><Relationship Id="rId4" Type="http://schemas.openxmlformats.org/officeDocument/2006/relationships/image" Target="../media/image2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62467" y="838200"/>
            <a:ext cx="5095267" cy="2559050"/>
          </a:xfrm>
        </p:spPr>
        <p:txBody>
          <a:bodyPr/>
          <a:lstStyle/>
          <a:p>
            <a:r>
              <a:rPr lang="en-AU" dirty="0" smtClean="0"/>
              <a:t>FHIR</a:t>
            </a:r>
            <a:br>
              <a:rPr lang="en-AU" dirty="0" smtClean="0"/>
            </a:br>
            <a:r>
              <a:rPr lang="en-AU" sz="4800" i="1" dirty="0" smtClean="0"/>
              <a:t>The Basics</a:t>
            </a:r>
            <a:endParaRPr lang="en-AU" sz="4800" i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dirty="0" err="1" smtClean="0"/>
              <a:t>Ewout</a:t>
            </a:r>
            <a:r>
              <a:rPr lang="en-AU" dirty="0" smtClean="0"/>
              <a:t> Kramer</a:t>
            </a:r>
            <a:endParaRPr lang="en-AU" dirty="0" smtClean="0"/>
          </a:p>
          <a:p>
            <a:r>
              <a:rPr lang="en-AU" dirty="0" smtClean="0"/>
              <a:t>March</a:t>
            </a:r>
            <a:r>
              <a:rPr lang="en-AU" dirty="0" smtClean="0"/>
              <a:t> </a:t>
            </a:r>
            <a:r>
              <a:rPr lang="en-AU" dirty="0" smtClean="0"/>
              <a:t>14, 2013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95855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FHIR Manifesto</a:t>
            </a:r>
            <a:endParaRPr lang="en-C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67544" y="1828800"/>
            <a:ext cx="8280920" cy="4480520"/>
          </a:xfrm>
        </p:spPr>
        <p:txBody>
          <a:bodyPr/>
          <a:lstStyle/>
          <a:p>
            <a:pPr lvl="0"/>
            <a:r>
              <a:rPr lang="en-US" dirty="0" smtClean="0"/>
              <a:t>Focus on </a:t>
            </a:r>
            <a:r>
              <a:rPr lang="en-US" b="1" dirty="0"/>
              <a:t>i</a:t>
            </a:r>
            <a:r>
              <a:rPr lang="en-US" b="1" dirty="0" smtClean="0"/>
              <a:t>mplementers</a:t>
            </a:r>
            <a:endParaRPr lang="en-US" b="1" dirty="0" smtClean="0"/>
          </a:p>
          <a:p>
            <a:pPr lvl="0"/>
            <a:r>
              <a:rPr lang="en-US" dirty="0" smtClean="0"/>
              <a:t>Keep</a:t>
            </a:r>
            <a:r>
              <a:rPr lang="en-US" dirty="0" smtClean="0"/>
              <a:t> </a:t>
            </a:r>
            <a:r>
              <a:rPr lang="en-US" b="1" dirty="0" smtClean="0"/>
              <a:t>common</a:t>
            </a:r>
            <a:r>
              <a:rPr lang="en-US" dirty="0" smtClean="0"/>
              <a:t> </a:t>
            </a:r>
            <a:r>
              <a:rPr lang="en-US" b="1" dirty="0" smtClean="0"/>
              <a:t>scenarios </a:t>
            </a:r>
            <a:r>
              <a:rPr lang="en-US" dirty="0" smtClean="0"/>
              <a:t>simple</a:t>
            </a:r>
          </a:p>
          <a:p>
            <a:r>
              <a:rPr lang="en-US" dirty="0" smtClean="0"/>
              <a:t>Leverage </a:t>
            </a:r>
            <a:r>
              <a:rPr lang="en-US" b="1" dirty="0" smtClean="0"/>
              <a:t>existing </a:t>
            </a:r>
            <a:r>
              <a:rPr lang="en-US" b="1" dirty="0" smtClean="0"/>
              <a:t>technologies</a:t>
            </a:r>
          </a:p>
          <a:p>
            <a:r>
              <a:rPr lang="en-US" dirty="0" smtClean="0"/>
              <a:t>Provide</a:t>
            </a:r>
            <a:r>
              <a:rPr lang="en-US" b="1" dirty="0" smtClean="0"/>
              <a:t> human readability</a:t>
            </a:r>
            <a:endParaRPr lang="en-US" dirty="0" smtClean="0"/>
          </a:p>
          <a:p>
            <a:r>
              <a:rPr lang="en-US" dirty="0" smtClean="0"/>
              <a:t>Make content </a:t>
            </a:r>
            <a:r>
              <a:rPr lang="en-US" b="1" dirty="0" smtClean="0"/>
              <a:t>freely available</a:t>
            </a:r>
          </a:p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tabLst/>
              <a:defRPr/>
            </a:pPr>
            <a:r>
              <a:rPr lang="en-US" sz="3100" b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Demonstrate </a:t>
            </a:r>
            <a:r>
              <a:rPr lang="en-US" sz="3100" b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best practice </a:t>
            </a:r>
            <a:r>
              <a:rPr lang="en-US" sz="3100" b="1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governance</a:t>
            </a:r>
            <a:endParaRPr lang="en-CA" sz="3100" dirty="0" smtClean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763149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Implementer</a:t>
            </a:r>
            <a:r>
              <a:rPr lang="en-US" baseline="0" dirty="0" smtClean="0"/>
              <a:t> Focus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Specification is written for </a:t>
            </a:r>
            <a:r>
              <a:rPr lang="en-US" sz="2800" dirty="0" smtClean="0"/>
              <a:t>target</a:t>
            </a:r>
            <a:r>
              <a:rPr lang="en-US" sz="2800" baseline="0" dirty="0" smtClean="0"/>
              <a:t> </a:t>
            </a:r>
            <a:r>
              <a:rPr lang="en-US" sz="2800" baseline="0" dirty="0" smtClean="0"/>
              <a:t>audience: implementers</a:t>
            </a:r>
          </a:p>
          <a:p>
            <a:pPr lvl="0"/>
            <a:r>
              <a:rPr lang="en-US" sz="2800" dirty="0" smtClean="0"/>
              <a:t>Publicly </a:t>
            </a:r>
            <a:r>
              <a:rPr lang="en-US" sz="2800" dirty="0" smtClean="0"/>
              <a:t>available test servers</a:t>
            </a:r>
          </a:p>
          <a:p>
            <a:pPr lvl="0"/>
            <a:r>
              <a:rPr lang="en-US" sz="2800" dirty="0" smtClean="0"/>
              <a:t>Starter APIs published with </a:t>
            </a:r>
            <a:r>
              <a:rPr lang="en-US" sz="2800" dirty="0" smtClean="0"/>
              <a:t>spec (Java, C#, …)</a:t>
            </a:r>
            <a:endParaRPr lang="en-US" sz="2800" dirty="0" smtClean="0"/>
          </a:p>
          <a:p>
            <a:pPr lvl="0"/>
            <a:r>
              <a:rPr lang="en-US" sz="2800" dirty="0" err="1" smtClean="0"/>
              <a:t>Connectathons</a:t>
            </a:r>
            <a:r>
              <a:rPr lang="en-US" sz="2800" baseline="0" dirty="0" smtClean="0"/>
              <a:t> </a:t>
            </a:r>
            <a:r>
              <a:rPr lang="en-US" sz="2800" baseline="0" dirty="0" smtClean="0"/>
              <a:t>to verify specification approaches</a:t>
            </a:r>
          </a:p>
          <a:p>
            <a:pPr lvl="0"/>
            <a:r>
              <a:rPr lang="en-US" sz="2800" dirty="0" smtClean="0">
                <a:sym typeface="Wingdings" pitchFamily="2" charset="2"/>
              </a:rPr>
              <a:t>Lots </a:t>
            </a:r>
            <a:r>
              <a:rPr lang="en-US" sz="2800" dirty="0" smtClean="0">
                <a:sym typeface="Wingdings" pitchFamily="2" charset="2"/>
              </a:rPr>
              <a:t>of examples (and they’re valid too)</a:t>
            </a:r>
            <a:endParaRPr lang="en-US" sz="280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11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726755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Keep </a:t>
            </a:r>
            <a:r>
              <a:rPr lang="nl-NL" dirty="0" err="1" smtClean="0"/>
              <a:t>it</a:t>
            </a:r>
            <a:r>
              <a:rPr lang="nl-NL" dirty="0" smtClean="0"/>
              <a:t> </a:t>
            </a:r>
            <a:r>
              <a:rPr lang="nl-NL" dirty="0" err="1" smtClean="0"/>
              <a:t>simple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 smtClean="0"/>
              <a:t>You</a:t>
            </a:r>
            <a:r>
              <a:rPr lang="nl-NL" dirty="0" smtClean="0"/>
              <a:t> </a:t>
            </a:r>
            <a:r>
              <a:rPr lang="nl-NL" dirty="0" err="1" smtClean="0"/>
              <a:t>should</a:t>
            </a:r>
            <a:r>
              <a:rPr lang="nl-NL" dirty="0" smtClean="0"/>
              <a:t> </a:t>
            </a:r>
            <a:r>
              <a:rPr lang="nl-NL" dirty="0" err="1" smtClean="0"/>
              <a:t>be</a:t>
            </a:r>
            <a:r>
              <a:rPr lang="nl-NL" dirty="0" smtClean="0"/>
              <a:t> </a:t>
            </a:r>
            <a:r>
              <a:rPr lang="nl-NL" dirty="0" err="1" smtClean="0"/>
              <a:t>able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“</a:t>
            </a:r>
            <a:r>
              <a:rPr lang="nl-NL" dirty="0" err="1" smtClean="0"/>
              <a:t>figure</a:t>
            </a:r>
            <a:r>
              <a:rPr lang="nl-NL" dirty="0" smtClean="0"/>
              <a:t> </a:t>
            </a:r>
            <a:r>
              <a:rPr lang="nl-NL" dirty="0" err="1" smtClean="0"/>
              <a:t>it</a:t>
            </a:r>
            <a:r>
              <a:rPr lang="nl-NL" dirty="0" smtClean="0"/>
              <a:t> out” over a weekend.</a:t>
            </a:r>
          </a:p>
          <a:p>
            <a:r>
              <a:rPr lang="nl-NL" dirty="0" smtClean="0"/>
              <a:t>Easy </a:t>
            </a:r>
            <a:r>
              <a:rPr lang="nl-NL" dirty="0" err="1" smtClean="0"/>
              <a:t>to</a:t>
            </a:r>
            <a:r>
              <a:rPr lang="nl-NL" dirty="0" smtClean="0"/>
              <a:t> get </a:t>
            </a:r>
            <a:r>
              <a:rPr lang="nl-NL" dirty="0" err="1" smtClean="0"/>
              <a:t>started</a:t>
            </a:r>
            <a:r>
              <a:rPr lang="nl-NL" dirty="0" smtClean="0"/>
              <a:t>, </a:t>
            </a:r>
            <a:r>
              <a:rPr lang="nl-NL" dirty="0" err="1" smtClean="0"/>
              <a:t>grow</a:t>
            </a:r>
            <a:r>
              <a:rPr lang="nl-NL" dirty="0" smtClean="0"/>
              <a:t> </a:t>
            </a:r>
            <a:r>
              <a:rPr lang="nl-NL" dirty="0" err="1" smtClean="0"/>
              <a:t>into</a:t>
            </a:r>
            <a:r>
              <a:rPr lang="nl-NL" dirty="0" smtClean="0"/>
              <a:t> the </a:t>
            </a:r>
            <a:r>
              <a:rPr lang="nl-NL" dirty="0" err="1" smtClean="0"/>
              <a:t>spec</a:t>
            </a:r>
            <a:r>
              <a:rPr lang="nl-NL" dirty="0" smtClean="0"/>
              <a:t> </a:t>
            </a:r>
            <a:r>
              <a:rPr lang="nl-NL" dirty="0" err="1" smtClean="0"/>
              <a:t>for</a:t>
            </a:r>
            <a:r>
              <a:rPr lang="nl-NL" dirty="0" smtClean="0"/>
              <a:t> more complex scenario’s</a:t>
            </a:r>
          </a:p>
          <a:p>
            <a:r>
              <a:rPr lang="en-US" dirty="0" smtClean="0"/>
              <a:t>Don’t try to cover all: inclusion </a:t>
            </a:r>
            <a:r>
              <a:rPr lang="en-US" dirty="0"/>
              <a:t>of content in core specification is based on “80</a:t>
            </a:r>
            <a:r>
              <a:rPr lang="en-US" dirty="0" smtClean="0"/>
              <a:t>% of implementers” rule</a:t>
            </a:r>
          </a:p>
          <a:p>
            <a:r>
              <a:rPr lang="en-US" dirty="0" smtClean="0"/>
              <a:t>“Drive by interoperability”</a:t>
            </a:r>
            <a:endParaRPr lang="en-US" dirty="0"/>
          </a:p>
          <a:p>
            <a:endParaRPr lang="nl-NL" dirty="0" smtClean="0"/>
          </a:p>
          <a:p>
            <a:endParaRPr lang="nl-NL" dirty="0" smtClean="0"/>
          </a:p>
          <a:p>
            <a:endParaRPr lang="nl-NL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12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6754418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Existing</a:t>
            </a:r>
            <a:r>
              <a:rPr lang="en-US" dirty="0" smtClean="0"/>
              <a:t> </a:t>
            </a:r>
            <a:r>
              <a:rPr lang="en-US" dirty="0" smtClean="0"/>
              <a:t>technologies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13</a:t>
            </a:fld>
            <a:endParaRPr lang="en-CA" dirty="0"/>
          </a:p>
        </p:txBody>
      </p:sp>
      <p:sp>
        <p:nvSpPr>
          <p:cNvPr id="6" name="Rectangle 5"/>
          <p:cNvSpPr/>
          <p:nvPr/>
        </p:nvSpPr>
        <p:spPr>
          <a:xfrm>
            <a:off x="467544" y="1916832"/>
            <a:ext cx="306519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XML, </a:t>
            </a:r>
            <a:r>
              <a:rPr lang="en-US" sz="2800" dirty="0" err="1"/>
              <a:t>Json</a:t>
            </a:r>
            <a:r>
              <a:rPr lang="en-US" sz="2800" dirty="0"/>
              <a:t>, ATOM</a:t>
            </a:r>
          </a:p>
        </p:txBody>
      </p:sp>
      <p:sp>
        <p:nvSpPr>
          <p:cNvPr id="7" name="Rectangle 6"/>
          <p:cNvSpPr/>
          <p:nvPr/>
        </p:nvSpPr>
        <p:spPr>
          <a:xfrm>
            <a:off x="4335590" y="2420888"/>
            <a:ext cx="443050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/>
              <a:t>UML class diagram, </a:t>
            </a:r>
            <a:r>
              <a:rPr lang="en-US" sz="2800" dirty="0" err="1" smtClean="0"/>
              <a:t>eCore</a:t>
            </a:r>
            <a:endParaRPr lang="en-US" sz="2800" dirty="0"/>
          </a:p>
        </p:txBody>
      </p:sp>
      <p:sp>
        <p:nvSpPr>
          <p:cNvPr id="8" name="Rectangle 7"/>
          <p:cNvSpPr/>
          <p:nvPr/>
        </p:nvSpPr>
        <p:spPr>
          <a:xfrm>
            <a:off x="1338990" y="5013176"/>
            <a:ext cx="18002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/>
              <a:t>HTTPS</a:t>
            </a:r>
            <a:r>
              <a:rPr lang="en-US" sz="2800" dirty="0"/>
              <a:t>, </a:t>
            </a:r>
            <a:r>
              <a:rPr lang="en-US" sz="2800" dirty="0" err="1" smtClean="0"/>
              <a:t>OAuth</a:t>
            </a:r>
            <a:endParaRPr lang="nl-NL" sz="2800" dirty="0"/>
          </a:p>
        </p:txBody>
      </p:sp>
      <p:sp>
        <p:nvSpPr>
          <p:cNvPr id="9" name="Rectangle 8"/>
          <p:cNvSpPr/>
          <p:nvPr/>
        </p:nvSpPr>
        <p:spPr>
          <a:xfrm>
            <a:off x="4572000" y="3591073"/>
            <a:ext cx="3255378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REST API like </a:t>
            </a:r>
            <a:endParaRPr lang="en-US" sz="2800" dirty="0" smtClean="0"/>
          </a:p>
          <a:p>
            <a:r>
              <a:rPr lang="en-US" sz="2800" dirty="0" smtClean="0"/>
              <a:t>Facebook </a:t>
            </a:r>
            <a:r>
              <a:rPr lang="en-US" sz="2800" dirty="0"/>
              <a:t>&amp; Twitter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68875" y="3172326"/>
            <a:ext cx="294183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err="1" smtClean="0"/>
              <a:t>Xsd</a:t>
            </a:r>
            <a:r>
              <a:rPr lang="en-US" sz="2800" dirty="0" smtClean="0"/>
              <a:t>, </a:t>
            </a:r>
            <a:r>
              <a:rPr lang="en-US" sz="2800" dirty="0" err="1" smtClean="0"/>
              <a:t>Schematron</a:t>
            </a:r>
            <a:endParaRPr lang="en-US" sz="2800" dirty="0"/>
          </a:p>
        </p:txBody>
      </p:sp>
      <p:sp>
        <p:nvSpPr>
          <p:cNvPr id="12" name="Rectangle 11"/>
          <p:cNvSpPr/>
          <p:nvPr/>
        </p:nvSpPr>
        <p:spPr>
          <a:xfrm>
            <a:off x="4335590" y="5067181"/>
            <a:ext cx="311673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err="1" smtClean="0"/>
              <a:t>NoSql</a:t>
            </a:r>
            <a:r>
              <a:rPr lang="en-US" sz="2800" dirty="0" smtClean="0"/>
              <a:t>, Amazon S3, </a:t>
            </a:r>
            <a:r>
              <a:rPr lang="en-US" sz="2800" dirty="0" err="1" smtClean="0"/>
              <a:t>Lucene</a:t>
            </a:r>
            <a:endParaRPr lang="nl-NL" sz="2800" dirty="0"/>
          </a:p>
        </p:txBody>
      </p:sp>
    </p:spTree>
    <p:extLst>
      <p:ext uri="{BB962C8B-B14F-4D97-AF65-F5344CB8AC3E}">
        <p14:creationId xmlns:p14="http://schemas.microsoft.com/office/powerpoint/2010/main" val="2488292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Oval 22"/>
          <p:cNvSpPr/>
          <p:nvPr/>
        </p:nvSpPr>
        <p:spPr bwMode="auto">
          <a:xfrm>
            <a:off x="1763688" y="2852936"/>
            <a:ext cx="4896544" cy="2304256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Governance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14</a:t>
            </a:fld>
            <a:endParaRPr lang="en-CA" dirty="0"/>
          </a:p>
        </p:txBody>
      </p:sp>
      <p:sp>
        <p:nvSpPr>
          <p:cNvPr id="6" name="Rounded Rectangle 5"/>
          <p:cNvSpPr/>
          <p:nvPr/>
        </p:nvSpPr>
        <p:spPr bwMode="auto">
          <a:xfrm>
            <a:off x="3348656" y="2924389"/>
            <a:ext cx="1728192" cy="792088"/>
          </a:xfrm>
          <a:prstGeom prst="round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Governance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FGB</a:t>
            </a:r>
            <a:endParaRPr kumimoji="0" lang="en-CA" sz="18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7" name="Rounded Rectangle 6"/>
          <p:cNvSpPr/>
          <p:nvPr/>
        </p:nvSpPr>
        <p:spPr bwMode="auto">
          <a:xfrm>
            <a:off x="4427984" y="3933056"/>
            <a:ext cx="1728192" cy="792088"/>
          </a:xfrm>
          <a:prstGeom prst="round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Management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FMG</a:t>
            </a:r>
            <a:endParaRPr kumimoji="0" lang="en-CA" sz="18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8" name="Rounded Rectangle 7"/>
          <p:cNvSpPr/>
          <p:nvPr/>
        </p:nvSpPr>
        <p:spPr bwMode="auto">
          <a:xfrm>
            <a:off x="2267744" y="3933056"/>
            <a:ext cx="1728192" cy="792088"/>
          </a:xfrm>
          <a:prstGeom prst="round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Methodology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MnM</a:t>
            </a:r>
            <a:endParaRPr kumimoji="0" lang="en-CA" sz="18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10" name="Rounded Rectangle 9"/>
          <p:cNvSpPr/>
          <p:nvPr/>
        </p:nvSpPr>
        <p:spPr bwMode="auto">
          <a:xfrm>
            <a:off x="3347864" y="1700808"/>
            <a:ext cx="1728192" cy="792088"/>
          </a:xfrm>
          <a:prstGeom prst="round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Oversight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TSC</a:t>
            </a:r>
            <a:endParaRPr kumimoji="0" lang="en-CA" sz="18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11" name="Rounded Rectangle 10"/>
          <p:cNvSpPr/>
          <p:nvPr/>
        </p:nvSpPr>
        <p:spPr bwMode="auto">
          <a:xfrm>
            <a:off x="3347864" y="5552661"/>
            <a:ext cx="1728192" cy="792088"/>
          </a:xfrm>
          <a:prstGeom prst="round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Content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1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Work Groups</a:t>
            </a:r>
            <a:endParaRPr kumimoji="0" lang="en-CA" sz="1800" b="1" i="1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12" name="Rounded Rectangle 11"/>
          <p:cNvSpPr/>
          <p:nvPr/>
        </p:nvSpPr>
        <p:spPr bwMode="auto">
          <a:xfrm>
            <a:off x="395536" y="5603040"/>
            <a:ext cx="1728192" cy="792088"/>
          </a:xfrm>
          <a:prstGeom prst="round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Content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Core Team</a:t>
            </a:r>
            <a:endParaRPr kumimoji="0" lang="en-CA" sz="1800" b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5" name="Straight Arrow Connector 4"/>
          <p:cNvCxnSpPr>
            <a:stCxn id="6" idx="3"/>
            <a:endCxn id="7" idx="0"/>
          </p:cNvCxnSpPr>
          <p:nvPr/>
        </p:nvCxnSpPr>
        <p:spPr bwMode="auto">
          <a:xfrm>
            <a:off x="5076848" y="3320433"/>
            <a:ext cx="215232" cy="61262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Straight Arrow Connector 12"/>
          <p:cNvCxnSpPr>
            <a:stCxn id="6" idx="1"/>
            <a:endCxn id="8" idx="0"/>
          </p:cNvCxnSpPr>
          <p:nvPr/>
        </p:nvCxnSpPr>
        <p:spPr bwMode="auto">
          <a:xfrm flipH="1">
            <a:off x="3131840" y="3320433"/>
            <a:ext cx="216816" cy="61262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" name="Straight Arrow Connector 15"/>
          <p:cNvCxnSpPr>
            <a:stCxn id="8" idx="3"/>
            <a:endCxn id="7" idx="1"/>
          </p:cNvCxnSpPr>
          <p:nvPr/>
        </p:nvCxnSpPr>
        <p:spPr bwMode="auto">
          <a:xfrm>
            <a:off x="3995936" y="4329100"/>
            <a:ext cx="432048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Arrow Connector 23"/>
          <p:cNvCxnSpPr>
            <a:stCxn id="10" idx="2"/>
            <a:endCxn id="23" idx="0"/>
          </p:cNvCxnSpPr>
          <p:nvPr/>
        </p:nvCxnSpPr>
        <p:spPr bwMode="auto">
          <a:xfrm>
            <a:off x="4211960" y="2492896"/>
            <a:ext cx="0" cy="36004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" name="Straight Arrow Connector 26"/>
          <p:cNvCxnSpPr>
            <a:stCxn id="23" idx="4"/>
            <a:endCxn id="11" idx="0"/>
          </p:cNvCxnSpPr>
          <p:nvPr/>
        </p:nvCxnSpPr>
        <p:spPr bwMode="auto">
          <a:xfrm>
            <a:off x="4211960" y="5157192"/>
            <a:ext cx="0" cy="39546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" name="Straight Arrow Connector 29"/>
          <p:cNvCxnSpPr>
            <a:stCxn id="23" idx="4"/>
            <a:endCxn id="12" idx="3"/>
          </p:cNvCxnSpPr>
          <p:nvPr/>
        </p:nvCxnSpPr>
        <p:spPr bwMode="auto">
          <a:xfrm flipH="1">
            <a:off x="2123728" y="5157192"/>
            <a:ext cx="2088232" cy="841892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ysDot"/>
            <a:round/>
            <a:headEnd type="triangl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205989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IN THE BOX?</a:t>
            </a:r>
            <a:endParaRPr lang="en-CA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0" y="6303963"/>
            <a:ext cx="720725" cy="220662"/>
          </a:xfrm>
          <a:prstGeom prst="rect">
            <a:avLst/>
          </a:prstGeom>
        </p:spPr>
        <p:txBody>
          <a:bodyPr/>
          <a:lstStyle/>
          <a:p>
            <a:fld id="{5CC3E5C4-3E2B-40F1-9F2B-C46CEB0C88DF}" type="slidenum">
              <a:rPr lang="en-CA" smtClean="0"/>
              <a:pPr/>
              <a:t>15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914823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971600" y="2132856"/>
            <a:ext cx="2880594" cy="3533883"/>
            <a:chOff x="1475656" y="2067694"/>
            <a:chExt cx="2354564" cy="2471210"/>
          </a:xfrm>
        </p:grpSpPr>
        <p:pic>
          <p:nvPicPr>
            <p:cNvPr id="16" name="Picture 2" descr="http://cache.jalopnik.com/assets/images/12/2008/12/medium_title-lego_01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5656" y="2067694"/>
              <a:ext cx="2354564" cy="202724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/>
            <p:cNvSpPr txBox="1"/>
            <p:nvPr/>
          </p:nvSpPr>
          <p:spPr>
            <a:xfrm>
              <a:off x="1475656" y="4238821"/>
              <a:ext cx="2354564" cy="3000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2000" dirty="0" err="1" smtClean="0">
                  <a:solidFill>
                    <a:schemeClr val="bg2">
                      <a:lumMod val="50000"/>
                    </a:schemeClr>
                  </a:solidFill>
                </a:rPr>
                <a:t>Patient</a:t>
              </a:r>
              <a:endParaRPr lang="nl-NL" sz="20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5093986" y="2132857"/>
            <a:ext cx="2718374" cy="3526930"/>
            <a:chOff x="4860032" y="2067694"/>
            <a:chExt cx="2358334" cy="2466347"/>
          </a:xfrm>
        </p:grpSpPr>
        <p:pic>
          <p:nvPicPr>
            <p:cNvPr id="15" name="Picture 4" descr="http://images.fastcompany.com/upload/lego-rack.jpg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471" t="11450" r="17620" b="8137"/>
            <a:stretch/>
          </p:blipFill>
          <p:spPr bwMode="auto">
            <a:xfrm>
              <a:off x="4860032" y="2067694"/>
              <a:ext cx="2358334" cy="202724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/>
            <p:cNvSpPr txBox="1"/>
            <p:nvPr/>
          </p:nvSpPr>
          <p:spPr>
            <a:xfrm>
              <a:off x="4860032" y="4233959"/>
              <a:ext cx="2358334" cy="300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2000" dirty="0" err="1">
                  <a:solidFill>
                    <a:schemeClr val="bg2">
                      <a:lumMod val="50000"/>
                    </a:schemeClr>
                  </a:solidFill>
                </a:rPr>
                <a:t>Prescription</a:t>
              </a:r>
              <a:endParaRPr lang="nl-NL" sz="20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95536" y="332657"/>
            <a:ext cx="6552728" cy="1152128"/>
          </a:xfrm>
        </p:spPr>
        <p:txBody>
          <a:bodyPr/>
          <a:lstStyle/>
          <a:p>
            <a:r>
              <a:rPr lang="nl-NL" dirty="0" smtClean="0"/>
              <a:t>Resources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037019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4" descr="http://images.fastcompany.com/upload/lego-rack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71" t="11450" r="17620" b="8137"/>
          <a:stretch/>
        </p:blipFill>
        <p:spPr bwMode="auto">
          <a:xfrm>
            <a:off x="395559" y="4218061"/>
            <a:ext cx="2160217" cy="20912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http://cache.jalopnik.com/assets/images/12/2008/12/medium_title-lego_0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815651"/>
            <a:ext cx="2160240" cy="21557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http://images.bit-tech.net/content_images/2010/07/fun-with-lego/lego2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84" t="21377" r="6449"/>
          <a:stretch/>
        </p:blipFill>
        <p:spPr bwMode="auto">
          <a:xfrm>
            <a:off x="6012175" y="2136983"/>
            <a:ext cx="2751013" cy="37402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http://t2.gstatic.com/images?q=tbn:ANd9GcQbAvF0UYEu8-e5rAydpYTsKO552hR1jnYyEb8UCh_isD97Ka7S7Jl6AtWzL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20" r="29253"/>
          <a:stretch/>
        </p:blipFill>
        <p:spPr bwMode="auto">
          <a:xfrm>
            <a:off x="3419872" y="2564921"/>
            <a:ext cx="1491344" cy="24482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555776" y="3295821"/>
            <a:ext cx="67839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6600" dirty="0" smtClean="0">
                <a:solidFill>
                  <a:schemeClr val="bg2">
                    <a:lumMod val="50000"/>
                  </a:schemeClr>
                </a:solidFill>
              </a:rPr>
              <a:t>+</a:t>
            </a:r>
            <a:endParaRPr lang="nl-NL" sz="66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148064" y="3236979"/>
            <a:ext cx="67839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6600" dirty="0">
                <a:solidFill>
                  <a:schemeClr val="bg2">
                    <a:lumMod val="50000"/>
                  </a:schemeClr>
                </a:solidFill>
              </a:rPr>
              <a:t>=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95536" y="332656"/>
            <a:ext cx="6552728" cy="1152128"/>
          </a:xfrm>
        </p:spPr>
        <p:txBody>
          <a:bodyPr/>
          <a:lstStyle/>
          <a:p>
            <a:r>
              <a:rPr lang="nl-NL" dirty="0" err="1" smtClean="0"/>
              <a:t>Extensibility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11574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2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2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" descr="http://farm9.staticflickr.com/8485/8227961010_a1fbd28271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300"/>
                    </a14:imgEffect>
                    <a14:imgEffect>
                      <a14:brightnessContrast bright="-2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14" t="-1" r="1892" b="-199"/>
          <a:stretch/>
        </p:blipFill>
        <p:spPr bwMode="auto">
          <a:xfrm>
            <a:off x="4405944" y="1796819"/>
            <a:ext cx="3766456" cy="42658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2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7" descr="http://www.freeworldmaps.net/europe/netherlands/netherlands-politcal-map-highres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30283" y="1700556"/>
            <a:ext cx="781396" cy="11360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/>
          <p:cNvGrpSpPr/>
          <p:nvPr/>
        </p:nvGrpSpPr>
        <p:grpSpPr>
          <a:xfrm>
            <a:off x="1068856" y="4509661"/>
            <a:ext cx="1757705" cy="1553009"/>
            <a:chOff x="1068853" y="3382231"/>
            <a:chExt cx="1757705" cy="1164757"/>
          </a:xfrm>
        </p:grpSpPr>
        <p:pic>
          <p:nvPicPr>
            <p:cNvPr id="25" name="Picture 10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8853" y="3614434"/>
              <a:ext cx="957064" cy="62170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9" name="Picture 10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42449" y="3382231"/>
              <a:ext cx="957064" cy="62170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" name="Picture 10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69494" y="3925285"/>
              <a:ext cx="957064" cy="62170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5" name="Group 4"/>
          <p:cNvGrpSpPr/>
          <p:nvPr/>
        </p:nvGrpSpPr>
        <p:grpSpPr>
          <a:xfrm>
            <a:off x="601175" y="3014550"/>
            <a:ext cx="2111273" cy="1079857"/>
            <a:chOff x="601146" y="2260898"/>
            <a:chExt cx="2111273" cy="809893"/>
          </a:xfrm>
        </p:grpSpPr>
        <p:pic>
          <p:nvPicPr>
            <p:cNvPr id="34" name="Picture 2" descr="http://www.conventionbureaubrabant.nl/images/65562_brabant2.jp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47385" y="2403803"/>
              <a:ext cx="1165034" cy="66698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2" descr="http://www.conventionbureaubrabant.nl/images/65562_brabant2.jp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1146" y="2260898"/>
              <a:ext cx="1165034" cy="66698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Down Arrow 2"/>
          <p:cNvSpPr/>
          <p:nvPr/>
        </p:nvSpPr>
        <p:spPr>
          <a:xfrm rot="10800000">
            <a:off x="3037792" y="2388917"/>
            <a:ext cx="1008112" cy="3201176"/>
          </a:xfrm>
          <a:prstGeom prst="down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prstClr val="white"/>
              </a:solidFill>
            </a:endParaRPr>
          </a:p>
        </p:txBody>
      </p:sp>
      <p:pic>
        <p:nvPicPr>
          <p:cNvPr id="14" name="Picture 2" descr="http://farm9.staticflickr.com/8485/8227961010_a1fbd28271.jpg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300"/>
                    </a14:imgEffect>
                    <a14:imgEffect>
                      <a14:brightnessContrast bright="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370" t="16774" r="19980" b="16808"/>
          <a:stretch/>
        </p:blipFill>
        <p:spPr bwMode="auto">
          <a:xfrm>
            <a:off x="5334000" y="2510972"/>
            <a:ext cx="2122714" cy="28276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http://farm9.staticflickr.com/8485/8227961010_a1fbd28271.jpg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300"/>
                    </a14:imgEffect>
                    <a14:imgEffect>
                      <a14:brightnessContrast brigh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1495" t="39047" r="36494" b="36279"/>
          <a:stretch/>
        </p:blipFill>
        <p:spPr bwMode="auto">
          <a:xfrm>
            <a:off x="5940152" y="3459191"/>
            <a:ext cx="870858" cy="10504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95536" y="332657"/>
            <a:ext cx="6552728" cy="1152128"/>
          </a:xfrm>
        </p:spPr>
        <p:txBody>
          <a:bodyPr/>
          <a:lstStyle/>
          <a:p>
            <a:r>
              <a:rPr lang="nl-NL" dirty="0" err="1" smtClean="0"/>
              <a:t>Profiles</a:t>
            </a:r>
            <a:r>
              <a:rPr lang="nl-NL" dirty="0" smtClean="0"/>
              <a:t> &amp; </a:t>
            </a:r>
            <a:r>
              <a:rPr lang="nl-NL" dirty="0" err="1" smtClean="0"/>
              <a:t>Conformance</a:t>
            </a:r>
            <a:endParaRPr lang="nl-NL" dirty="0"/>
          </a:p>
        </p:txBody>
      </p:sp>
      <p:sp>
        <p:nvSpPr>
          <p:cNvPr id="17" name="Down Arrow 16"/>
          <p:cNvSpPr/>
          <p:nvPr/>
        </p:nvSpPr>
        <p:spPr>
          <a:xfrm>
            <a:off x="3779912" y="2492896"/>
            <a:ext cx="1008112" cy="3201176"/>
          </a:xfrm>
          <a:prstGeom prst="down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018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6" name="Picture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068288"/>
            <a:ext cx="4286250" cy="4953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2699792" y="1268760"/>
            <a:ext cx="3960440" cy="4519856"/>
            <a:chOff x="-124541" y="915566"/>
            <a:chExt cx="3960440" cy="3389892"/>
          </a:xfrm>
        </p:grpSpPr>
        <p:pic>
          <p:nvPicPr>
            <p:cNvPr id="4109" name="Picture 13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74" r="4926" b="4330"/>
            <a:stretch/>
          </p:blipFill>
          <p:spPr bwMode="auto">
            <a:xfrm>
              <a:off x="-124541" y="915566"/>
              <a:ext cx="3960440" cy="338989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TextBox 8"/>
            <p:cNvSpPr txBox="1"/>
            <p:nvPr/>
          </p:nvSpPr>
          <p:spPr>
            <a:xfrm>
              <a:off x="-1665" y="987574"/>
              <a:ext cx="2178802" cy="484748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soft" dir="tl">
                  <a:rot lat="0" lon="0" rev="0"/>
                </a:lightRig>
              </a:scene3d>
              <a:sp3d contourW="25400" prstMaterial="matte">
                <a:bevelT w="25400" h="55880" prst="artDeco"/>
                <a:contourClr>
                  <a:schemeClr val="accent2">
                    <a:tint val="20000"/>
                  </a:schemeClr>
                </a:contourClr>
              </a:sp3d>
            </a:bodyPr>
            <a:lstStyle/>
            <a:p>
              <a:r>
                <a:rPr lang="nl-NL" sz="3600" b="1" spc="50" dirty="0" smtClean="0">
                  <a:ln w="11430"/>
                  <a:gradFill>
                    <a:gsLst>
                      <a:gs pos="25000">
                        <a:srgbClr val="B2B2B2">
                          <a:satMod val="155000"/>
                        </a:srgbClr>
                      </a:gs>
                      <a:gs pos="100000">
                        <a:srgbClr val="B2B2B2">
                          <a:shade val="45000"/>
                          <a:satMod val="165000"/>
                        </a:srgbClr>
                      </a:gs>
                    </a:gsLst>
                    <a:lin ang="5400000"/>
                  </a:gradFill>
                  <a:effectLst>
                    <a:outerShdw blurRad="76200" dist="50800" dir="5400000" algn="tl" rotWithShape="0">
                      <a:srgbClr val="000000">
                        <a:alpha val="65000"/>
                      </a:srgbClr>
                    </a:outerShdw>
                  </a:effectLst>
                </a:rPr>
                <a:t>Message</a:t>
              </a:r>
              <a:endParaRPr lang="nl-NL" sz="3600" b="1" spc="50" dirty="0">
                <a:ln w="11430"/>
                <a:gradFill>
                  <a:gsLst>
                    <a:gs pos="25000">
                      <a:srgbClr val="B2B2B2">
                        <a:satMod val="155000"/>
                      </a:srgbClr>
                    </a:gs>
                    <a:gs pos="100000">
                      <a:srgbClr val="B2B2B2">
                        <a:shade val="45000"/>
                        <a:satMod val="165000"/>
                      </a:srgb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126885" y="2259002"/>
              <a:ext cx="2492990" cy="484748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soft" dir="tl">
                  <a:rot lat="0" lon="0" rev="0"/>
                </a:lightRig>
              </a:scene3d>
              <a:sp3d contourW="25400" prstMaterial="matte">
                <a:bevelT w="25400" h="55880" prst="artDeco"/>
                <a:contourClr>
                  <a:schemeClr val="accent2">
                    <a:tint val="20000"/>
                  </a:schemeClr>
                </a:contourClr>
              </a:sp3d>
            </a:bodyPr>
            <a:lstStyle>
              <a:defPPr>
                <a:defRPr lang="nl-NL"/>
              </a:defPPr>
              <a:lvl1pPr>
                <a:defRPr sz="3600" b="1" spc="50">
                  <a:ln w="11430"/>
                  <a:gradFill>
                    <a:gsLst>
                      <a:gs pos="25000">
                        <a:schemeClr val="accent2">
                          <a:satMod val="155000"/>
                        </a:schemeClr>
                      </a:gs>
                      <a:gs pos="100000">
                        <a:schemeClr val="accent2">
                          <a:shade val="45000"/>
                          <a:satMod val="165000"/>
                        </a:schemeClr>
                      </a:gs>
                    </a:gsLst>
                    <a:lin ang="5400000"/>
                  </a:gradFill>
                  <a:effectLst>
                    <a:outerShdw blurRad="76200" dist="50800" dir="5400000" algn="tl" rotWithShape="0">
                      <a:srgbClr val="000000">
                        <a:alpha val="65000"/>
                      </a:srgbClr>
                    </a:outerShdw>
                  </a:effectLst>
                </a:defRPr>
              </a:lvl1pPr>
            </a:lstStyle>
            <a:p>
              <a:r>
                <a:rPr lang="nl-NL" dirty="0">
                  <a:gradFill>
                    <a:gsLst>
                      <a:gs pos="25000">
                        <a:srgbClr val="B2B2B2">
                          <a:satMod val="155000"/>
                        </a:srgbClr>
                      </a:gs>
                      <a:gs pos="100000">
                        <a:srgbClr val="B2B2B2">
                          <a:shade val="45000"/>
                          <a:satMod val="165000"/>
                        </a:srgbClr>
                      </a:gs>
                    </a:gsLst>
                    <a:lin ang="5400000"/>
                  </a:gradFill>
                </a:rPr>
                <a:t>Document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-89074" y="3579862"/>
              <a:ext cx="1441420" cy="484748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soft" dir="tl">
                  <a:rot lat="0" lon="0" rev="0"/>
                </a:lightRig>
              </a:scene3d>
              <a:sp3d contourW="25400" prstMaterial="matte">
                <a:bevelT w="25400" h="55880" prst="artDeco"/>
                <a:contourClr>
                  <a:schemeClr val="accent2">
                    <a:tint val="20000"/>
                  </a:schemeClr>
                </a:contourClr>
              </a:sp3d>
            </a:bodyPr>
            <a:lstStyle>
              <a:defPPr>
                <a:defRPr lang="nl-NL"/>
              </a:defPPr>
              <a:lvl1pPr>
                <a:defRPr sz="3600" b="1" spc="50">
                  <a:ln w="11430"/>
                  <a:gradFill>
                    <a:gsLst>
                      <a:gs pos="25000">
                        <a:schemeClr val="accent2">
                          <a:satMod val="155000"/>
                        </a:schemeClr>
                      </a:gs>
                      <a:gs pos="100000">
                        <a:schemeClr val="accent2">
                          <a:shade val="45000"/>
                          <a:satMod val="165000"/>
                        </a:schemeClr>
                      </a:gs>
                    </a:gsLst>
                    <a:lin ang="5400000"/>
                  </a:gradFill>
                  <a:effectLst>
                    <a:outerShdw blurRad="76200" dist="50800" dir="5400000" algn="tl" rotWithShape="0">
                      <a:srgbClr val="000000">
                        <a:alpha val="65000"/>
                      </a:srgbClr>
                    </a:outerShdw>
                  </a:effectLst>
                </a:defRPr>
              </a:lvl1pPr>
            </a:lstStyle>
            <a:p>
              <a:r>
                <a:rPr lang="nl-NL" dirty="0">
                  <a:gradFill>
                    <a:gsLst>
                      <a:gs pos="25000">
                        <a:srgbClr val="B2B2B2">
                          <a:satMod val="155000"/>
                        </a:srgbClr>
                      </a:gs>
                      <a:gs pos="100000">
                        <a:srgbClr val="B2B2B2">
                          <a:shade val="45000"/>
                          <a:satMod val="165000"/>
                        </a:srgbClr>
                      </a:gs>
                    </a:gsLst>
                    <a:lin ang="5400000"/>
                  </a:gradFill>
                </a:rPr>
                <a:t>REST</a:t>
              </a:r>
            </a:p>
          </p:txBody>
        </p:sp>
      </p:grpSp>
      <p:sp>
        <p:nvSpPr>
          <p:cNvPr id="3" name="Rectangle 2"/>
          <p:cNvSpPr/>
          <p:nvPr/>
        </p:nvSpPr>
        <p:spPr>
          <a:xfrm>
            <a:off x="4283968" y="3933056"/>
            <a:ext cx="4638107" cy="2369880"/>
          </a:xfrm>
          <a:prstGeom prst="rect">
            <a:avLst/>
          </a:prstGeom>
          <a:solidFill>
            <a:schemeClr val="tx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nl-NL" dirty="0">
                <a:solidFill>
                  <a:prstClr val="white"/>
                </a:solidFill>
              </a:rPr>
              <a:t>HTTP/1.1 200 OK</a:t>
            </a:r>
          </a:p>
          <a:p>
            <a:r>
              <a:rPr lang="nl-NL" sz="1600" dirty="0" smtClean="0">
                <a:solidFill>
                  <a:prstClr val="white"/>
                </a:solidFill>
              </a:rPr>
              <a:t>Content-Type</a:t>
            </a:r>
            <a:r>
              <a:rPr lang="nl-NL" sz="1600" dirty="0">
                <a:solidFill>
                  <a:prstClr val="white"/>
                </a:solidFill>
              </a:rPr>
              <a:t>: </a:t>
            </a:r>
            <a:r>
              <a:rPr lang="nl-NL" sz="1600" dirty="0" err="1">
                <a:solidFill>
                  <a:prstClr val="white"/>
                </a:solidFill>
              </a:rPr>
              <a:t>application</a:t>
            </a:r>
            <a:r>
              <a:rPr lang="nl-NL" sz="1600" dirty="0">
                <a:solidFill>
                  <a:prstClr val="white"/>
                </a:solidFill>
              </a:rPr>
              <a:t>/</a:t>
            </a:r>
            <a:r>
              <a:rPr lang="nl-NL" sz="1600" dirty="0" err="1">
                <a:solidFill>
                  <a:prstClr val="white"/>
                </a:solidFill>
              </a:rPr>
              <a:t>json;charset</a:t>
            </a:r>
            <a:r>
              <a:rPr lang="nl-NL" sz="1600" dirty="0">
                <a:solidFill>
                  <a:prstClr val="white"/>
                </a:solidFill>
              </a:rPr>
              <a:t>=utf-8</a:t>
            </a:r>
          </a:p>
          <a:p>
            <a:r>
              <a:rPr lang="nl-NL" sz="1600" dirty="0" smtClean="0">
                <a:solidFill>
                  <a:prstClr val="white"/>
                </a:solidFill>
              </a:rPr>
              <a:t>Content-</a:t>
            </a:r>
            <a:r>
              <a:rPr lang="nl-NL" sz="1600" dirty="0" err="1" smtClean="0">
                <a:solidFill>
                  <a:prstClr val="white"/>
                </a:solidFill>
              </a:rPr>
              <a:t>Length</a:t>
            </a:r>
            <a:r>
              <a:rPr lang="nl-NL" sz="1600" dirty="0">
                <a:solidFill>
                  <a:prstClr val="white"/>
                </a:solidFill>
              </a:rPr>
              <a:t>: 627</a:t>
            </a:r>
          </a:p>
          <a:p>
            <a:r>
              <a:rPr lang="fr-FR" sz="1600" dirty="0">
                <a:solidFill>
                  <a:prstClr val="white"/>
                </a:solidFill>
              </a:rPr>
              <a:t>Content-Location: </a:t>
            </a:r>
            <a:r>
              <a:rPr lang="fr-FR" sz="1600" dirty="0" smtClean="0">
                <a:solidFill>
                  <a:prstClr val="white"/>
                </a:solidFill>
              </a:rPr>
              <a:t>/</a:t>
            </a:r>
            <a:r>
              <a:rPr lang="fr-FR" sz="1600" dirty="0" err="1" smtClean="0">
                <a:solidFill>
                  <a:prstClr val="white"/>
                </a:solidFill>
              </a:rPr>
              <a:t>fhir</a:t>
            </a:r>
            <a:r>
              <a:rPr lang="fr-FR" sz="1600" dirty="0" smtClean="0">
                <a:solidFill>
                  <a:prstClr val="white"/>
                </a:solidFill>
              </a:rPr>
              <a:t>/</a:t>
            </a:r>
            <a:r>
              <a:rPr lang="fr-FR" sz="1600" dirty="0" err="1" smtClean="0">
                <a:solidFill>
                  <a:prstClr val="white"/>
                </a:solidFill>
              </a:rPr>
              <a:t>person</a:t>
            </a:r>
            <a:r>
              <a:rPr lang="fr-FR" sz="1600" dirty="0">
                <a:solidFill>
                  <a:prstClr val="white"/>
                </a:solidFill>
              </a:rPr>
              <a:t>/@1/history/@1</a:t>
            </a:r>
          </a:p>
          <a:p>
            <a:r>
              <a:rPr lang="en-US" sz="1600" dirty="0">
                <a:solidFill>
                  <a:prstClr val="white"/>
                </a:solidFill>
              </a:rPr>
              <a:t>Last-Modified: Tue, 29 May 2012 23:45:32 GMT</a:t>
            </a:r>
          </a:p>
          <a:p>
            <a:r>
              <a:rPr lang="nl-NL" sz="1600" dirty="0" err="1">
                <a:solidFill>
                  <a:prstClr val="white"/>
                </a:solidFill>
              </a:rPr>
              <a:t>ETag</a:t>
            </a:r>
            <a:r>
              <a:rPr lang="nl-NL" sz="1600" dirty="0">
                <a:solidFill>
                  <a:prstClr val="white"/>
                </a:solidFill>
              </a:rPr>
              <a:t>: "</a:t>
            </a:r>
            <a:r>
              <a:rPr lang="nl-NL" sz="1600" dirty="0" smtClean="0">
                <a:solidFill>
                  <a:prstClr val="white"/>
                </a:solidFill>
              </a:rPr>
              <a:t>1“</a:t>
            </a:r>
          </a:p>
          <a:p>
            <a:endParaRPr lang="nl-NL" dirty="0">
              <a:solidFill>
                <a:prstClr val="white"/>
              </a:solidFill>
            </a:endParaRPr>
          </a:p>
          <a:p>
            <a:r>
              <a:rPr lang="nl-NL" sz="1600" dirty="0" smtClean="0">
                <a:solidFill>
                  <a:prstClr val="white"/>
                </a:solidFill>
              </a:rPr>
              <a:t>"</a:t>
            </a:r>
            <a:r>
              <a:rPr lang="nl-NL" sz="1600" dirty="0">
                <a:solidFill>
                  <a:prstClr val="white"/>
                </a:solidFill>
              </a:rPr>
              <a:t>Person":{"</a:t>
            </a:r>
            <a:r>
              <a:rPr lang="nl-NL" sz="1600" dirty="0" err="1">
                <a:solidFill>
                  <a:prstClr val="white"/>
                </a:solidFill>
              </a:rPr>
              <a:t>id</a:t>
            </a:r>
            <a:r>
              <a:rPr lang="nl-NL" sz="1600" dirty="0">
                <a:solidFill>
                  <a:prstClr val="white"/>
                </a:solidFill>
              </a:rPr>
              <a:t>":{"value":"1"},"</a:t>
            </a:r>
            <a:r>
              <a:rPr lang="nl-NL" sz="1600" dirty="0" err="1">
                <a:solidFill>
                  <a:prstClr val="white"/>
                </a:solidFill>
              </a:rPr>
              <a:t>identifier</a:t>
            </a:r>
            <a:r>
              <a:rPr lang="nl-NL" sz="1600" dirty="0">
                <a:solidFill>
                  <a:prstClr val="white"/>
                </a:solidFill>
              </a:rPr>
              <a:t>":[{"type":{"code":"</a:t>
            </a:r>
            <a:r>
              <a:rPr lang="nl-NL" sz="1600" dirty="0" err="1">
                <a:solidFill>
                  <a:prstClr val="white"/>
                </a:solidFill>
              </a:rPr>
              <a:t>ssn</a:t>
            </a:r>
            <a:r>
              <a:rPr lang="nl-NL" sz="1600" dirty="0" smtClean="0">
                <a:solidFill>
                  <a:prstClr val="white"/>
                </a:solidFill>
              </a:rPr>
              <a:t>","</a:t>
            </a:r>
            <a:r>
              <a:rPr lang="nl-NL" sz="1600" dirty="0" err="1">
                <a:solidFill>
                  <a:prstClr val="white"/>
                </a:solidFill>
              </a:rPr>
              <a:t>system":"http</a:t>
            </a:r>
            <a:r>
              <a:rPr lang="nl-NL" sz="1600" dirty="0">
                <a:solidFill>
                  <a:prstClr val="white"/>
                </a:solidFill>
              </a:rPr>
              <a:t>://</a:t>
            </a:r>
            <a:r>
              <a:rPr lang="nl-NL" sz="1600" dirty="0" smtClean="0">
                <a:solidFill>
                  <a:prstClr val="white"/>
                </a:solidFill>
              </a:rPr>
              <a:t>hl7.org/</a:t>
            </a:r>
            <a:r>
              <a:rPr lang="nl-NL" sz="1600" dirty="0" err="1" smtClean="0">
                <a:solidFill>
                  <a:prstClr val="white"/>
                </a:solidFill>
              </a:rPr>
              <a:t>fhir</a:t>
            </a:r>
            <a:r>
              <a:rPr lang="nl-NL" sz="1600" dirty="0" smtClean="0">
                <a:solidFill>
                  <a:prstClr val="white"/>
                </a:solidFill>
              </a:rPr>
              <a:t>/</a:t>
            </a:r>
            <a:r>
              <a:rPr lang="nl-NL" sz="1600" dirty="0" err="1" smtClean="0">
                <a:solidFill>
                  <a:prstClr val="white"/>
                </a:solidFill>
              </a:rPr>
              <a:t>sid</a:t>
            </a:r>
            <a:endParaRPr lang="nl-NL" sz="1600" dirty="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Transport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716675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This presentation</a:t>
            </a:r>
            <a:endParaRPr lang="en-C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Can be downloaded here:</a:t>
            </a:r>
          </a:p>
          <a:p>
            <a:pPr lvl="1"/>
            <a:r>
              <a:rPr lang="en-CA" dirty="0">
                <a:hlinkClick r:id="rId2"/>
              </a:rPr>
              <a:t>http://</a:t>
            </a:r>
            <a:r>
              <a:rPr lang="en-CA" dirty="0" smtClean="0">
                <a:hlinkClick r:id="rId2"/>
              </a:rPr>
              <a:t>gforge.hl7.org/svn/fhir/trunk/presentations/</a:t>
            </a:r>
            <a:r>
              <a:rPr lang="en-US" dirty="0">
                <a:hlinkClick r:id="rId2"/>
              </a:rPr>
              <a:t>HL7 UK FHIR The </a:t>
            </a:r>
            <a:r>
              <a:rPr lang="en-US" dirty="0" smtClean="0">
                <a:hlinkClick r:id="rId2"/>
              </a:rPr>
              <a:t>Basics</a:t>
            </a:r>
            <a:r>
              <a:rPr lang="en-CA" dirty="0" smtClean="0">
                <a:hlinkClick r:id="rId2"/>
              </a:rPr>
              <a:t>.</a:t>
            </a:r>
            <a:r>
              <a:rPr lang="en-CA" dirty="0" err="1" smtClean="0">
                <a:hlinkClick r:id="rId2"/>
              </a:rPr>
              <a:t>pptx</a:t>
            </a:r>
            <a:endParaRPr lang="en-CA" dirty="0" smtClean="0"/>
          </a:p>
          <a:p>
            <a:pPr lvl="0"/>
            <a:r>
              <a:rPr lang="en-US" dirty="0" smtClean="0"/>
              <a:t>Is licensed for use under the Creative Commons, specifically:</a:t>
            </a:r>
          </a:p>
          <a:p>
            <a:pPr lvl="1"/>
            <a:r>
              <a:rPr lang="en-CA" u="sng" dirty="0">
                <a:hlinkClick r:id="rId3"/>
              </a:rPr>
              <a:t>Creative Commons Attribution 3.0 </a:t>
            </a:r>
            <a:r>
              <a:rPr lang="en-CA" u="sng" dirty="0" err="1">
                <a:hlinkClick r:id="rId3"/>
              </a:rPr>
              <a:t>Unported</a:t>
            </a:r>
            <a:r>
              <a:rPr lang="en-CA" u="sng" dirty="0">
                <a:hlinkClick r:id="rId3"/>
              </a:rPr>
              <a:t> </a:t>
            </a:r>
            <a:r>
              <a:rPr lang="en-CA" u="sng" dirty="0" smtClean="0">
                <a:hlinkClick r:id="rId3"/>
              </a:rPr>
              <a:t>License</a:t>
            </a:r>
            <a:endParaRPr lang="en-CA" u="sng" dirty="0" smtClean="0"/>
          </a:p>
          <a:p>
            <a:pPr lvl="1"/>
            <a:r>
              <a:rPr lang="en-US" dirty="0" smtClean="0"/>
              <a:t>(Do with it </a:t>
            </a:r>
            <a:r>
              <a:rPr lang="en-US" dirty="0" smtClean="0"/>
              <a:t>as </a:t>
            </a:r>
            <a:r>
              <a:rPr lang="en-US" dirty="0" smtClean="0"/>
              <a:t>you wish, so long as you give credit</a:t>
            </a:r>
            <a:r>
              <a:rPr lang="en-US" dirty="0" smtClean="0"/>
              <a:t>)</a:t>
            </a:r>
          </a:p>
          <a:p>
            <a:r>
              <a:rPr lang="en-US" dirty="0" smtClean="0"/>
              <a:t>Based on Lloyds </a:t>
            </a:r>
            <a:r>
              <a:rPr lang="en-US" smtClean="0"/>
              <a:t>WGM tutorial</a:t>
            </a:r>
            <a:endParaRPr lang="en-CA" dirty="0"/>
          </a:p>
        </p:txBody>
      </p:sp>
      <p:pic>
        <p:nvPicPr>
          <p:cNvPr id="5" name="Picture 4" descr="Creative Commons Licenc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4797152"/>
            <a:ext cx="838200" cy="29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8488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FHIR Resources</a:t>
            </a:r>
            <a:endParaRPr lang="en-CA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90015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Resources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700808"/>
            <a:ext cx="8382000" cy="4480520"/>
          </a:xfrm>
        </p:spPr>
        <p:txBody>
          <a:bodyPr/>
          <a:lstStyle/>
          <a:p>
            <a:r>
              <a:rPr lang="en-AU" dirty="0" smtClean="0"/>
              <a:t>“Resources” are:</a:t>
            </a:r>
          </a:p>
          <a:p>
            <a:pPr lvl="1"/>
            <a:r>
              <a:rPr lang="en-AU" dirty="0" smtClean="0"/>
              <a:t>Small logically discrete units of </a:t>
            </a:r>
            <a:r>
              <a:rPr lang="en-AU" dirty="0" smtClean="0"/>
              <a:t>exchange/storage</a:t>
            </a:r>
            <a:endParaRPr lang="en-AU" dirty="0" smtClean="0"/>
          </a:p>
          <a:p>
            <a:pPr lvl="1"/>
            <a:r>
              <a:rPr lang="en-AU" dirty="0" smtClean="0"/>
              <a:t>Defined behaviour and meaning</a:t>
            </a:r>
          </a:p>
          <a:p>
            <a:pPr lvl="1"/>
            <a:r>
              <a:rPr lang="en-AU" dirty="0" smtClean="0"/>
              <a:t>Known identity / location</a:t>
            </a:r>
          </a:p>
          <a:p>
            <a:pPr lvl="1"/>
            <a:r>
              <a:rPr lang="en-AU" dirty="0" smtClean="0"/>
              <a:t>“</a:t>
            </a:r>
            <a:r>
              <a:rPr lang="en-AU" dirty="0" smtClean="0"/>
              <a:t>of interest” to </a:t>
            </a:r>
            <a:r>
              <a:rPr lang="en-AU" dirty="0" smtClean="0"/>
              <a:t>healthcare</a:t>
            </a:r>
          </a:p>
          <a:p>
            <a:pPr lvl="1"/>
            <a:r>
              <a:rPr lang="en-AU" dirty="0"/>
              <a:t>Defined by HL7 committees</a:t>
            </a:r>
          </a:p>
          <a:p>
            <a:pPr lvl="1"/>
            <a:r>
              <a:rPr lang="en-AU" dirty="0" smtClean="0"/>
              <a:t>About 100-150 in total</a:t>
            </a:r>
          </a:p>
          <a:p>
            <a:pPr lvl="1"/>
            <a:endParaRPr lang="en-AU" dirty="0" smtClean="0"/>
          </a:p>
          <a:p>
            <a:pPr lvl="1"/>
            <a:r>
              <a:rPr lang="en-AU" dirty="0" smtClean="0"/>
              <a:t>V2: Sort of like </a:t>
            </a:r>
            <a:r>
              <a:rPr lang="en-AU" dirty="0" smtClean="0"/>
              <a:t>Segments, </a:t>
            </a:r>
          </a:p>
          <a:p>
            <a:pPr lvl="1"/>
            <a:r>
              <a:rPr lang="en-AU" dirty="0" smtClean="0"/>
              <a:t>V3</a:t>
            </a:r>
            <a:r>
              <a:rPr lang="en-AU" dirty="0" smtClean="0"/>
              <a:t>: Sort of like </a:t>
            </a:r>
            <a:r>
              <a:rPr lang="en-AU" dirty="0" smtClean="0"/>
              <a:t>CMETs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21</a:t>
            </a:fld>
            <a:endParaRPr lang="en-CA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71" t="19101" r="26890" b="29814"/>
          <a:stretch/>
        </p:blipFill>
        <p:spPr>
          <a:xfrm>
            <a:off x="6876256" y="265046"/>
            <a:ext cx="2034746" cy="1252151"/>
          </a:xfrm>
          <a:prstGeom prst="rect">
            <a:avLst/>
          </a:prstGeom>
        </p:spPr>
      </p:pic>
      <p:pic>
        <p:nvPicPr>
          <p:cNvPr id="5122" name="Picture 2" descr="C:\Users\office\AppData\Local\Microsoft\Windows\Temporary Internet Files\Content.IE5\5WDXES51\MC900439816[1]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2084" y="3212976"/>
            <a:ext cx="2362324" cy="2362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7999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a Resource?</a:t>
            </a:r>
            <a:endParaRPr lang="en-CA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Examples</a:t>
            </a:r>
            <a:endParaRPr lang="en-CA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Administrative</a:t>
            </a:r>
          </a:p>
          <a:p>
            <a:pPr lvl="1"/>
            <a:r>
              <a:rPr lang="en-US" dirty="0" smtClean="0"/>
              <a:t>Person, Patient, </a:t>
            </a:r>
            <a:r>
              <a:rPr lang="en-US" dirty="0" smtClean="0"/>
              <a:t>Visit, Organization, Coverage</a:t>
            </a:r>
            <a:r>
              <a:rPr lang="en-US" dirty="0" smtClean="0"/>
              <a:t>, Invoice</a:t>
            </a:r>
          </a:p>
          <a:p>
            <a:r>
              <a:rPr lang="en-US" dirty="0" smtClean="0"/>
              <a:t>Clinical Concepts</a:t>
            </a:r>
          </a:p>
          <a:p>
            <a:pPr lvl="1"/>
            <a:r>
              <a:rPr lang="en-US" dirty="0" smtClean="0"/>
              <a:t>Allergy, Problem, </a:t>
            </a:r>
            <a:r>
              <a:rPr lang="en-US" dirty="0" smtClean="0"/>
              <a:t>Questionnaire, </a:t>
            </a:r>
            <a:r>
              <a:rPr lang="en-US" dirty="0" smtClean="0"/>
              <a:t>Care Plan</a:t>
            </a:r>
          </a:p>
          <a:p>
            <a:r>
              <a:rPr lang="en-US" dirty="0" smtClean="0"/>
              <a:t>Infrastructure</a:t>
            </a:r>
          </a:p>
          <a:p>
            <a:pPr lvl="1"/>
            <a:r>
              <a:rPr lang="en-US" dirty="0" smtClean="0"/>
              <a:t>Document, Message, Profile, Conformance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Non-examples</a:t>
            </a:r>
            <a:endParaRPr lang="en-CA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 smtClean="0"/>
              <a:t>Gender</a:t>
            </a:r>
          </a:p>
          <a:p>
            <a:pPr lvl="1"/>
            <a:r>
              <a:rPr lang="en-US" dirty="0" smtClean="0"/>
              <a:t>Too small</a:t>
            </a:r>
          </a:p>
          <a:p>
            <a:r>
              <a:rPr lang="en-US" dirty="0" smtClean="0"/>
              <a:t>Electronic Health Record </a:t>
            </a:r>
          </a:p>
          <a:p>
            <a:pPr lvl="1"/>
            <a:r>
              <a:rPr lang="en-US" dirty="0" smtClean="0"/>
              <a:t>Too big</a:t>
            </a:r>
          </a:p>
          <a:p>
            <a:r>
              <a:rPr lang="en-US" dirty="0" smtClean="0"/>
              <a:t>Blood Pressure</a:t>
            </a:r>
          </a:p>
          <a:p>
            <a:pPr lvl="1"/>
            <a:r>
              <a:rPr lang="en-US" dirty="0" smtClean="0"/>
              <a:t>Too specific</a:t>
            </a:r>
          </a:p>
          <a:p>
            <a:r>
              <a:rPr lang="en-US" dirty="0" smtClean="0"/>
              <a:t>Intervention</a:t>
            </a:r>
          </a:p>
          <a:p>
            <a:pPr lvl="1"/>
            <a:r>
              <a:rPr lang="en-US" dirty="0" smtClean="0"/>
              <a:t>Too broad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0" y="6303963"/>
            <a:ext cx="720725" cy="220662"/>
          </a:xfrm>
          <a:prstGeom prst="rect">
            <a:avLst/>
          </a:prstGeom>
        </p:spPr>
        <p:txBody>
          <a:bodyPr/>
          <a:lstStyle/>
          <a:p>
            <a:fld id="{5CC3E5C4-3E2B-40F1-9F2B-C46CEB0C88DF}" type="slidenum">
              <a:rPr lang="en-CA" smtClean="0"/>
              <a:pPr/>
              <a:t>22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797951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  <p:bldP spid="11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Resource diagram</a:t>
            </a:r>
            <a:endParaRPr lang="nl-NL" dirty="0"/>
          </a:p>
        </p:txBody>
      </p:sp>
      <p:pic>
        <p:nvPicPr>
          <p:cNvPr id="1026" name="Picture 2" descr="UML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1390650"/>
            <a:ext cx="5553075" cy="5467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67659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Resource in the </a:t>
            </a:r>
            <a:r>
              <a:rPr lang="nl-NL" dirty="0" err="1" smtClean="0"/>
              <a:t>spec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300" dirty="0" smtClean="0"/>
              <a:t>Description (definition, scope)</a:t>
            </a:r>
          </a:p>
          <a:p>
            <a:r>
              <a:rPr lang="en-US" sz="2300" dirty="0" smtClean="0"/>
              <a:t>UML </a:t>
            </a:r>
            <a:r>
              <a:rPr lang="en-US" sz="2300" dirty="0"/>
              <a:t>diagram</a:t>
            </a:r>
          </a:p>
          <a:p>
            <a:r>
              <a:rPr lang="en-US" sz="2300" dirty="0"/>
              <a:t>Simple pseudo-XML syntax</a:t>
            </a:r>
          </a:p>
          <a:p>
            <a:r>
              <a:rPr lang="en-US" sz="2300" dirty="0"/>
              <a:t>Vocabulary bindings</a:t>
            </a:r>
          </a:p>
          <a:p>
            <a:r>
              <a:rPr lang="en-US" sz="2300" dirty="0"/>
              <a:t>Constraints (validation)</a:t>
            </a:r>
          </a:p>
          <a:p>
            <a:r>
              <a:rPr lang="en-US" sz="2300" dirty="0"/>
              <a:t>Notes</a:t>
            </a:r>
          </a:p>
          <a:p>
            <a:r>
              <a:rPr lang="en-US" sz="2300" dirty="0"/>
              <a:t>Search Criteria</a:t>
            </a:r>
          </a:p>
          <a:p>
            <a:r>
              <a:rPr lang="en-US" sz="2300" dirty="0"/>
              <a:t>Data dictionary</a:t>
            </a:r>
          </a:p>
          <a:p>
            <a:r>
              <a:rPr lang="en-US" sz="2300" dirty="0"/>
              <a:t>Example instance</a:t>
            </a:r>
          </a:p>
          <a:p>
            <a:r>
              <a:rPr lang="en-US" sz="2300" dirty="0" smtClean="0"/>
              <a:t>Schema</a:t>
            </a:r>
            <a:endParaRPr lang="en-CA" sz="23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24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7281396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Resource representation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828800"/>
            <a:ext cx="7791400" cy="592088"/>
          </a:xfrm>
        </p:spPr>
        <p:txBody>
          <a:bodyPr/>
          <a:lstStyle/>
          <a:p>
            <a:pPr eaLnBrk="0" hangingPunct="0"/>
            <a:r>
              <a:rPr lang="en-US" sz="2400" dirty="0"/>
              <a:t>Each resource is modeled using developer friendly XML</a:t>
            </a:r>
            <a:endParaRPr lang="en-CA" sz="2400" dirty="0"/>
          </a:p>
          <a:p>
            <a:pPr lvl="1" eaLnBrk="0" hangingPunct="0"/>
            <a:r>
              <a:rPr lang="en-US" sz="2200" dirty="0"/>
              <a:t>XML does </a:t>
            </a:r>
            <a:r>
              <a:rPr lang="en-US" sz="2200" b="1" dirty="0"/>
              <a:t>not</a:t>
            </a:r>
            <a:r>
              <a:rPr lang="en-US" sz="2200" dirty="0"/>
              <a:t> reflect RIM-based modeling</a:t>
            </a:r>
            <a:endParaRPr lang="en-CA" dirty="0"/>
          </a:p>
          <a:p>
            <a:pPr lvl="1" eaLnBrk="0" hangingPunct="0"/>
            <a:r>
              <a:rPr lang="en-US" sz="2200" dirty="0"/>
              <a:t>No </a:t>
            </a:r>
            <a:r>
              <a:rPr lang="en-US" sz="2200" dirty="0" err="1"/>
              <a:t>classCodes</a:t>
            </a:r>
            <a:r>
              <a:rPr lang="en-US" sz="2200" dirty="0"/>
              <a:t>, </a:t>
            </a:r>
            <a:r>
              <a:rPr lang="en-US" sz="2200" dirty="0" err="1"/>
              <a:t>moodCodes</a:t>
            </a:r>
            <a:r>
              <a:rPr lang="en-US" sz="2200" dirty="0"/>
              <a:t>, etc. visible</a:t>
            </a:r>
            <a:endParaRPr lang="en-CA" dirty="0"/>
          </a:p>
          <a:p>
            <a:pPr eaLnBrk="0" hangingPunct="0"/>
            <a:r>
              <a:rPr lang="en-US" sz="3100" dirty="0" smtClean="0"/>
              <a:t>Uses </a:t>
            </a:r>
            <a:r>
              <a:rPr lang="en-US" sz="3100" dirty="0"/>
              <a:t>a variant of the ISO </a:t>
            </a:r>
            <a:r>
              <a:rPr lang="en-US" sz="3100" dirty="0" err="1" smtClean="0"/>
              <a:t>datatypes</a:t>
            </a:r>
            <a:endParaRPr lang="en-US" sz="31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25</a:t>
            </a:fld>
            <a:endParaRPr lang="en-CA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71" t="19101" r="26890" b="29814"/>
          <a:stretch/>
        </p:blipFill>
        <p:spPr>
          <a:xfrm>
            <a:off x="6876256" y="260648"/>
            <a:ext cx="2034746" cy="1252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21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/>
          <p:cNvPicPr>
            <a:picLocks noGrp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812128" y="404664"/>
            <a:ext cx="6640193" cy="60667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26</a:t>
            </a:fld>
            <a:endParaRPr lang="en-CA" dirty="0"/>
          </a:p>
        </p:txBody>
      </p:sp>
      <p:sp>
        <p:nvSpPr>
          <p:cNvPr id="8" name="Rounded Rectangle 7"/>
          <p:cNvSpPr/>
          <p:nvPr/>
        </p:nvSpPr>
        <p:spPr>
          <a:xfrm>
            <a:off x="323529" y="2372943"/>
            <a:ext cx="7272808" cy="4122513"/>
          </a:xfrm>
          <a:prstGeom prst="round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9" name="Rounded Rectangle 8"/>
          <p:cNvSpPr/>
          <p:nvPr/>
        </p:nvSpPr>
        <p:spPr>
          <a:xfrm>
            <a:off x="323528" y="548680"/>
            <a:ext cx="7272809" cy="648072"/>
          </a:xfrm>
          <a:prstGeom prst="round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0" name="Rounded Rectangle 9"/>
          <p:cNvSpPr/>
          <p:nvPr/>
        </p:nvSpPr>
        <p:spPr>
          <a:xfrm>
            <a:off x="323529" y="1201520"/>
            <a:ext cx="7272808" cy="1171424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2" name="Rectangle 11"/>
          <p:cNvSpPr/>
          <p:nvPr/>
        </p:nvSpPr>
        <p:spPr bwMode="auto">
          <a:xfrm>
            <a:off x="7020272" y="3717032"/>
            <a:ext cx="1800200" cy="1872208"/>
          </a:xfrm>
          <a:prstGeom prst="rect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1" dirty="0" smtClean="0">
                <a:latin typeface="Arial" charset="0"/>
              </a:rPr>
              <a:t>Defined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1" dirty="0" smtClean="0">
                <a:latin typeface="Arial" charset="0"/>
              </a:rPr>
              <a:t>Structured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1" dirty="0" smtClean="0">
                <a:latin typeface="Arial" charset="0"/>
              </a:rPr>
              <a:t>Data</a:t>
            </a:r>
            <a:endParaRPr kumimoji="0" lang="en-CA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7020272" y="512676"/>
            <a:ext cx="1800200" cy="720080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1" dirty="0" smtClean="0">
                <a:latin typeface="Arial" charset="0"/>
              </a:rPr>
              <a:t>Extensions</a:t>
            </a:r>
            <a:endParaRPr kumimoji="0" lang="en-CA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7020272" y="1427192"/>
            <a:ext cx="1800200" cy="720080"/>
          </a:xfrm>
          <a:prstGeom prst="rect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1" dirty="0" smtClean="0">
                <a:latin typeface="Arial" charset="0"/>
              </a:rPr>
              <a:t>Narrative</a:t>
            </a:r>
            <a:endParaRPr kumimoji="0" lang="en-CA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6867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FHIR Extensions</a:t>
            </a:r>
            <a:endParaRPr lang="en-CA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0" y="6303963"/>
            <a:ext cx="720725" cy="220662"/>
          </a:xfrm>
          <a:prstGeom prst="rect">
            <a:avLst/>
          </a:prstGeom>
        </p:spPr>
        <p:txBody>
          <a:bodyPr/>
          <a:lstStyle/>
          <a:p>
            <a:fld id="{5CC3E5C4-3E2B-40F1-9F2B-C46CEB0C88DF}" type="slidenum">
              <a:rPr lang="en-CA" smtClean="0"/>
              <a:pPr/>
              <a:t>27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247697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Case for Extensions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Simple </a:t>
            </a:r>
            <a:r>
              <a:rPr lang="en-US" dirty="0" smtClean="0"/>
              <a:t>choice – design for absolutely everything or allow </a:t>
            </a:r>
            <a:r>
              <a:rPr lang="en-US" dirty="0" smtClean="0"/>
              <a:t>extensions</a:t>
            </a:r>
          </a:p>
          <a:p>
            <a:r>
              <a:rPr lang="en-US" dirty="0"/>
              <a:t>Everyone needs extensions, everyone hates </a:t>
            </a:r>
            <a:r>
              <a:rPr lang="en-US" dirty="0" smtClean="0"/>
              <a:t>them:</a:t>
            </a:r>
            <a:endParaRPr lang="en-US" dirty="0"/>
          </a:p>
          <a:p>
            <a:pPr lvl="1"/>
            <a:r>
              <a:rPr lang="en-US" dirty="0"/>
              <a:t>Z-segments in v2</a:t>
            </a:r>
          </a:p>
          <a:p>
            <a:pPr lvl="2"/>
            <a:r>
              <a:rPr lang="en-US" dirty="0"/>
              <a:t>What does this mean?</a:t>
            </a:r>
          </a:p>
          <a:p>
            <a:pPr lvl="3"/>
            <a:r>
              <a:rPr lang="en-US" dirty="0">
                <a:latin typeface="Courier New" pitchFamily="49" charset="0"/>
                <a:cs typeface="Courier New" pitchFamily="49" charset="0"/>
              </a:rPr>
              <a:t>ZSB|20080117|Q^57|4.30^uL</a:t>
            </a:r>
          </a:p>
          <a:p>
            <a:pPr lvl="1"/>
            <a:r>
              <a:rPr lang="en-US" dirty="0"/>
              <a:t>Foreign namespaces in CDA/V3</a:t>
            </a:r>
          </a:p>
          <a:p>
            <a:pPr lvl="2"/>
            <a:r>
              <a:rPr lang="en-US" dirty="0"/>
              <a:t>Break </a:t>
            </a:r>
            <a:r>
              <a:rPr lang="en-US" dirty="0" smtClean="0"/>
              <a:t>schemas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28</a:t>
            </a:fld>
            <a:endParaRPr lang="en-CA" dirty="0"/>
          </a:p>
        </p:txBody>
      </p:sp>
      <p:pic>
        <p:nvPicPr>
          <p:cNvPr id="6" name="Picture 2" descr="C:\Users\office\AppData\Local\Microsoft\Windows\Temporary Internet Files\Content.IE5\272C75AG\MC900048360[1].w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0977" y="3861048"/>
            <a:ext cx="981075" cy="1827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5936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Extensions without the pain…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Extensions are </a:t>
            </a:r>
            <a:r>
              <a:rPr lang="en-US" i="1" dirty="0" smtClean="0"/>
              <a:t>not</a:t>
            </a:r>
            <a:r>
              <a:rPr lang="en-US" dirty="0" smtClean="0"/>
              <a:t> a dirty word, they will be common</a:t>
            </a:r>
          </a:p>
          <a:p>
            <a:r>
              <a:rPr lang="en-US" dirty="0" smtClean="0"/>
              <a:t>Extensions </a:t>
            </a:r>
            <a:r>
              <a:rPr lang="en-US" dirty="0" smtClean="0"/>
              <a:t>are built into the wire format</a:t>
            </a:r>
          </a:p>
          <a:p>
            <a:pPr lvl="1"/>
            <a:r>
              <a:rPr lang="en-US" dirty="0" smtClean="0"/>
              <a:t>All conformant systems can “handle” any possible extension - Just a bucket of “other stuff”</a:t>
            </a:r>
          </a:p>
          <a:p>
            <a:pPr lvl="0"/>
            <a:r>
              <a:rPr lang="en-US" dirty="0" smtClean="0"/>
              <a:t>Framework to define, document, publish, find extensions</a:t>
            </a:r>
          </a:p>
          <a:p>
            <a:pPr lvl="0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29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968105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 am I?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Name:</a:t>
            </a:r>
            <a:r>
              <a:rPr lang="en-US" dirty="0" smtClean="0"/>
              <a:t> </a:t>
            </a:r>
            <a:r>
              <a:rPr lang="en-US" dirty="0" err="1" smtClean="0"/>
              <a:t>Ewout</a:t>
            </a:r>
            <a:r>
              <a:rPr lang="en-US" dirty="0" smtClean="0"/>
              <a:t> Kramer</a:t>
            </a:r>
            <a:endParaRPr lang="en-US" dirty="0" smtClean="0"/>
          </a:p>
          <a:p>
            <a:r>
              <a:rPr lang="en-US" b="1" dirty="0" smtClean="0"/>
              <a:t>Company:</a:t>
            </a:r>
            <a:r>
              <a:rPr lang="en-US" dirty="0" smtClean="0"/>
              <a:t> </a:t>
            </a:r>
            <a:r>
              <a:rPr lang="en-US" dirty="0" err="1" smtClean="0"/>
              <a:t>Furore</a:t>
            </a:r>
            <a:r>
              <a:rPr lang="en-US" dirty="0" smtClean="0"/>
              <a:t> (Amsterdam, NL)</a:t>
            </a:r>
            <a:endParaRPr lang="en-US" dirty="0" smtClean="0"/>
          </a:p>
          <a:p>
            <a:r>
              <a:rPr lang="en-US" b="1" dirty="0" smtClean="0"/>
              <a:t>Background:</a:t>
            </a:r>
          </a:p>
          <a:p>
            <a:pPr lvl="1"/>
            <a:r>
              <a:rPr lang="en-US" dirty="0" smtClean="0"/>
              <a:t>Initial participant in FHIR core </a:t>
            </a:r>
            <a:r>
              <a:rPr lang="en-US" dirty="0" smtClean="0"/>
              <a:t>team</a:t>
            </a:r>
          </a:p>
          <a:p>
            <a:pPr lvl="1"/>
            <a:r>
              <a:rPr lang="en-US" dirty="0" smtClean="0"/>
              <a:t>Member of the HL7 RIMBAA group</a:t>
            </a:r>
          </a:p>
          <a:p>
            <a:pPr lvl="1"/>
            <a:r>
              <a:rPr lang="en-US" dirty="0" smtClean="0"/>
              <a:t>Involved in software development of v3 based systems</a:t>
            </a:r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3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694423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Extension </a:t>
            </a:r>
            <a:r>
              <a:rPr lang="nl-NL" dirty="0" err="1" smtClean="0"/>
              <a:t>definition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30</a:t>
            </a:fld>
            <a:endParaRPr lang="en-CA" dirty="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788790"/>
            <a:ext cx="8167449" cy="45205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170969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Extending</a:t>
            </a:r>
            <a:r>
              <a:rPr lang="nl-NL" dirty="0" smtClean="0"/>
              <a:t> a name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31</a:t>
            </a:fld>
            <a:endParaRPr lang="en-CA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751" y="2063546"/>
            <a:ext cx="8377336" cy="31140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139952" y="2708920"/>
            <a:ext cx="37577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400" b="1" dirty="0" err="1" smtClean="0"/>
              <a:t>Key</a:t>
            </a:r>
            <a:r>
              <a:rPr lang="nl-NL" dirty="0" smtClean="0"/>
              <a:t> = </a:t>
            </a:r>
            <a:r>
              <a:rPr lang="nl-NL" dirty="0" err="1" smtClean="0"/>
              <a:t>location</a:t>
            </a:r>
            <a:r>
              <a:rPr lang="nl-NL" dirty="0" smtClean="0"/>
              <a:t> of </a:t>
            </a:r>
            <a:r>
              <a:rPr lang="nl-NL" dirty="0" err="1" smtClean="0"/>
              <a:t>formal</a:t>
            </a:r>
            <a:r>
              <a:rPr lang="nl-NL" dirty="0" smtClean="0"/>
              <a:t> </a:t>
            </a:r>
            <a:r>
              <a:rPr lang="nl-NL" dirty="0" err="1" smtClean="0"/>
              <a:t>definition</a:t>
            </a:r>
            <a:endParaRPr lang="nl-NL" dirty="0"/>
          </a:p>
        </p:txBody>
      </p:sp>
      <p:sp>
        <p:nvSpPr>
          <p:cNvPr id="7" name="TextBox 6"/>
          <p:cNvSpPr txBox="1"/>
          <p:nvPr/>
        </p:nvSpPr>
        <p:spPr>
          <a:xfrm>
            <a:off x="3851920" y="4263479"/>
            <a:ext cx="41110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400" b="1" dirty="0" smtClean="0"/>
              <a:t>Value</a:t>
            </a:r>
            <a:r>
              <a:rPr lang="nl-NL" dirty="0" smtClean="0"/>
              <a:t> = </a:t>
            </a:r>
            <a:r>
              <a:rPr lang="nl-NL" dirty="0" err="1" smtClean="0"/>
              <a:t>value</a:t>
            </a:r>
            <a:r>
              <a:rPr lang="nl-NL" dirty="0" smtClean="0"/>
              <a:t> </a:t>
            </a:r>
            <a:r>
              <a:rPr lang="nl-NL" dirty="0" err="1" smtClean="0"/>
              <a:t>according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definition</a:t>
            </a:r>
            <a:endParaRPr lang="nl-NL" dirty="0"/>
          </a:p>
        </p:txBody>
      </p:sp>
      <p:sp>
        <p:nvSpPr>
          <p:cNvPr id="14" name="Rounded Rectangle 13"/>
          <p:cNvSpPr/>
          <p:nvPr/>
        </p:nvSpPr>
        <p:spPr>
          <a:xfrm>
            <a:off x="921014" y="3296548"/>
            <a:ext cx="7825073" cy="888535"/>
          </a:xfrm>
          <a:prstGeom prst="round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cxnSp>
        <p:nvCxnSpPr>
          <p:cNvPr id="11" name="Straight Arrow Connector 10"/>
          <p:cNvCxnSpPr>
            <a:stCxn id="5" idx="1"/>
          </p:cNvCxnSpPr>
          <p:nvPr/>
        </p:nvCxnSpPr>
        <p:spPr bwMode="auto">
          <a:xfrm flipH="1">
            <a:off x="3500264" y="2939753"/>
            <a:ext cx="639688" cy="561255"/>
          </a:xfrm>
          <a:prstGeom prst="straightConnector1">
            <a:avLst/>
          </a:prstGeom>
          <a:ln>
            <a:headEnd type="none" w="med" len="med"/>
            <a:tailEnd type="arrow"/>
          </a:ln>
          <a:ex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 bwMode="auto">
          <a:xfrm flipH="1" flipV="1">
            <a:off x="3347864" y="4005065"/>
            <a:ext cx="1008112" cy="360039"/>
          </a:xfrm>
          <a:prstGeom prst="straightConnector1">
            <a:avLst/>
          </a:prstGeom>
          <a:ln>
            <a:headEnd type="none" w="med" len="med"/>
            <a:tailEnd type="arrow"/>
          </a:ln>
          <a:ex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66552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FHIR </a:t>
            </a:r>
            <a:r>
              <a:rPr lang="en-US" dirty="0" smtClean="0"/>
              <a:t>PROFILES &amp; CONFORMANCE</a:t>
            </a:r>
            <a:endParaRPr lang="en-CA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0" y="6303963"/>
            <a:ext cx="720725" cy="220662"/>
          </a:xfrm>
          <a:prstGeom prst="rect">
            <a:avLst/>
          </a:prstGeom>
        </p:spPr>
        <p:txBody>
          <a:bodyPr/>
          <a:lstStyle/>
          <a:p>
            <a:fld id="{5CC3E5C4-3E2B-40F1-9F2B-C46CEB0C88DF}" type="slidenum">
              <a:rPr lang="en-CA" smtClean="0"/>
              <a:pPr/>
              <a:t>32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092454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Profiles</a:t>
            </a:r>
            <a:endParaRPr lang="nl-NL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538"/>
              </a:spcBef>
              <a:defRPr/>
            </a:pPr>
            <a:r>
              <a:rPr lang="en-US" dirty="0" smtClean="0"/>
              <a:t>Defines what </a:t>
            </a:r>
            <a:r>
              <a:rPr lang="ja-JP" altLang="en-US" dirty="0" smtClean="0"/>
              <a:t>‘</a:t>
            </a:r>
            <a:r>
              <a:rPr lang="en-US" altLang="ja-JP" dirty="0" smtClean="0"/>
              <a:t>your</a:t>
            </a:r>
            <a:r>
              <a:rPr lang="en-US" dirty="0" smtClean="0"/>
              <a:t> </a:t>
            </a:r>
            <a:r>
              <a:rPr lang="en-US" dirty="0"/>
              <a:t>jurisdiction</a:t>
            </a:r>
            <a:r>
              <a:rPr lang="ja-JP" altLang="en-US" dirty="0"/>
              <a:t>’</a:t>
            </a:r>
            <a:r>
              <a:rPr lang="en-US" dirty="0"/>
              <a:t> needs to </a:t>
            </a:r>
            <a:r>
              <a:rPr lang="en-US" dirty="0" smtClean="0"/>
              <a:t>communicate and store</a:t>
            </a:r>
          </a:p>
          <a:p>
            <a:pPr>
              <a:spcBef>
                <a:spcPts val="538"/>
              </a:spcBef>
              <a:defRPr/>
            </a:pPr>
            <a:r>
              <a:rPr lang="en-US" dirty="0" smtClean="0"/>
              <a:t>Defined </a:t>
            </a:r>
            <a:r>
              <a:rPr lang="en-US" dirty="0"/>
              <a:t>by </a:t>
            </a:r>
            <a:r>
              <a:rPr lang="en-US" dirty="0" smtClean="0"/>
              <a:t>HL7 </a:t>
            </a:r>
            <a:r>
              <a:rPr lang="en-US" dirty="0" err="1" smtClean="0"/>
              <a:t>Int</a:t>
            </a:r>
            <a:r>
              <a:rPr lang="en-US" dirty="0" smtClean="0"/>
              <a:t>, </a:t>
            </a:r>
            <a:r>
              <a:rPr lang="en-US" dirty="0"/>
              <a:t>Country, Region, </a:t>
            </a:r>
            <a:r>
              <a:rPr lang="en-US" dirty="0" smtClean="0"/>
              <a:t>Organization, Project</a:t>
            </a:r>
            <a:endParaRPr lang="en-US" dirty="0"/>
          </a:p>
          <a:p>
            <a:pPr>
              <a:spcBef>
                <a:spcPts val="538"/>
              </a:spcBef>
              <a:defRPr/>
            </a:pPr>
            <a:r>
              <a:rPr lang="en-US" dirty="0"/>
              <a:t>Accessible on-line – via </a:t>
            </a:r>
            <a:r>
              <a:rPr lang="en-US" dirty="0" smtClean="0"/>
              <a:t>URL</a:t>
            </a:r>
          </a:p>
          <a:p>
            <a:pPr>
              <a:spcBef>
                <a:spcPts val="538"/>
              </a:spcBef>
              <a:defRPr/>
            </a:pPr>
            <a:r>
              <a:rPr lang="en-US" dirty="0" smtClean="0"/>
              <a:t>Structured, computer readable, used for validation</a:t>
            </a:r>
            <a:endParaRPr lang="en-US" dirty="0"/>
          </a:p>
          <a:p>
            <a:pPr>
              <a:spcBef>
                <a:spcPts val="538"/>
              </a:spcBef>
              <a:defRPr/>
            </a:pPr>
            <a:r>
              <a:rPr lang="en-US" dirty="0" smtClean="0"/>
              <a:t>In fact, it’s a Resource itself</a:t>
            </a:r>
            <a:endParaRPr lang="en-US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6446036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34</a:t>
            </a:fld>
            <a:endParaRPr lang="en-CA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Profile (cont’d)</a:t>
            </a:r>
            <a:endParaRPr lang="en-CA" dirty="0"/>
          </a:p>
        </p:txBody>
      </p:sp>
      <p:pic>
        <p:nvPicPr>
          <p:cNvPr id="6146" name="Picture 2" descr="UML Imag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0" t="6362" r="3538" b="2836"/>
          <a:stretch/>
        </p:blipFill>
        <p:spPr bwMode="auto">
          <a:xfrm>
            <a:off x="333153" y="279004"/>
            <a:ext cx="8480984" cy="6219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3772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Profile contents</a:t>
            </a:r>
            <a:endParaRPr lang="en-C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Constrain existing resources or profiles</a:t>
            </a:r>
          </a:p>
          <a:p>
            <a:r>
              <a:rPr lang="en-US" dirty="0" smtClean="0"/>
              <a:t>Define new extensions</a:t>
            </a:r>
          </a:p>
          <a:p>
            <a:r>
              <a:rPr lang="en-US" dirty="0" smtClean="0"/>
              <a:t>Define new bindings</a:t>
            </a:r>
          </a:p>
          <a:p>
            <a:r>
              <a:rPr lang="en-US" dirty="0" smtClean="0"/>
              <a:t>Define messaging events, search operations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Subsumes:</a:t>
            </a:r>
            <a:r>
              <a:rPr lang="en-US" baseline="0" dirty="0" smtClean="0"/>
              <a:t> </a:t>
            </a:r>
            <a:r>
              <a:rPr lang="en-US" dirty="0" smtClean="0"/>
              <a:t>template, implementation profile,</a:t>
            </a:r>
            <a:r>
              <a:rPr lang="en-US" baseline="0" dirty="0" smtClean="0"/>
              <a:t> DCM (Detailed Clinical Model)</a:t>
            </a:r>
            <a:r>
              <a:rPr lang="en-US" dirty="0" smtClean="0"/>
              <a:t>, etc</a:t>
            </a:r>
            <a:r>
              <a:rPr lang="en-US" dirty="0" smtClean="0"/>
              <a:t>.</a:t>
            </a:r>
            <a:endParaRPr lang="en-US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35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379190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Conformance</a:t>
            </a:r>
            <a:endParaRPr lang="en-C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There’s a resource for documenting conformance to FHIR</a:t>
            </a:r>
          </a:p>
          <a:p>
            <a:r>
              <a:rPr lang="en-US" sz="2800" dirty="0" smtClean="0"/>
              <a:t>Can be used for:</a:t>
            </a:r>
          </a:p>
          <a:p>
            <a:pPr lvl="1"/>
            <a:r>
              <a:rPr lang="en-US" sz="2400" dirty="0" smtClean="0"/>
              <a:t>Stating how a specific system instance behaves</a:t>
            </a:r>
          </a:p>
          <a:p>
            <a:pPr lvl="1"/>
            <a:r>
              <a:rPr lang="en-US" sz="2400" dirty="0" smtClean="0"/>
              <a:t>Defining how a software system is capable of behaving (including configuration options)</a:t>
            </a:r>
          </a:p>
          <a:p>
            <a:pPr lvl="1"/>
            <a:r>
              <a:rPr lang="en-US" sz="2400" dirty="0" smtClean="0"/>
              <a:t>Identifying a desired set of behavior (e.g. RFP)</a:t>
            </a:r>
          </a:p>
          <a:p>
            <a:r>
              <a:rPr lang="en-US" sz="2800" dirty="0" smtClean="0"/>
              <a:t>To declare themselves “FHIR Conformant”, a system </a:t>
            </a:r>
            <a:r>
              <a:rPr lang="en-US" sz="2800" b="1" dirty="0" smtClean="0"/>
              <a:t>must</a:t>
            </a:r>
            <a:r>
              <a:rPr lang="en-US" sz="2800" dirty="0" smtClean="0"/>
              <a:t> publish a Conformance instance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36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689171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37</a:t>
            </a:fld>
            <a:endParaRPr lang="en-CA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Conformance (cont’d)</a:t>
            </a:r>
            <a:endParaRPr lang="en-CA" dirty="0"/>
          </a:p>
        </p:txBody>
      </p:sp>
      <p:pic>
        <p:nvPicPr>
          <p:cNvPr id="7170" name="Picture 2" descr="UML Imag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6" t="5785" r="4489" b="2596"/>
          <a:stretch/>
        </p:blipFill>
        <p:spPr bwMode="auto">
          <a:xfrm>
            <a:off x="1547664" y="289523"/>
            <a:ext cx="6088071" cy="6200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0602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Paradigms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FHIR supports 4 interoperability paradigms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38</a:t>
            </a:fld>
            <a:endParaRPr lang="en-CA" dirty="0"/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2311588748"/>
              </p:ext>
            </p:extLst>
          </p:nvPr>
        </p:nvGraphicFramePr>
        <p:xfrm>
          <a:off x="323528" y="2348880"/>
          <a:ext cx="4824536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74" name="Group 73"/>
          <p:cNvGrpSpPr/>
          <p:nvPr/>
        </p:nvGrpSpPr>
        <p:grpSpPr>
          <a:xfrm rot="16200000">
            <a:off x="6548067" y="2452739"/>
            <a:ext cx="1162889" cy="1221681"/>
            <a:chOff x="874590" y="280564"/>
            <a:chExt cx="2756393" cy="2788444"/>
          </a:xfrm>
        </p:grpSpPr>
        <p:grpSp>
          <p:nvGrpSpPr>
            <p:cNvPr id="75" name="Group 74"/>
            <p:cNvGrpSpPr/>
            <p:nvPr/>
          </p:nvGrpSpPr>
          <p:grpSpPr>
            <a:xfrm>
              <a:off x="1425869" y="1953630"/>
              <a:ext cx="1102557" cy="1115378"/>
              <a:chOff x="1763688" y="3573016"/>
              <a:chExt cx="1440160" cy="1440160"/>
            </a:xfrm>
          </p:grpSpPr>
          <p:sp>
            <p:nvSpPr>
              <p:cNvPr id="105" name="Rectangle 104"/>
              <p:cNvSpPr/>
              <p:nvPr/>
            </p:nvSpPr>
            <p:spPr>
              <a:xfrm>
                <a:off x="1763688" y="4293096"/>
                <a:ext cx="720080" cy="720080"/>
              </a:xfrm>
              <a:prstGeom prst="rect">
                <a:avLst/>
              </a:prstGeom>
              <a:solidFill>
                <a:srgbClr val="FF3B3B"/>
              </a:solidFill>
              <a:ln w="25400" cap="flat" cmpd="sng" algn="ctr">
                <a:solidFill>
                  <a:srgbClr val="FF3B3B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2483768" y="3573016"/>
                <a:ext cx="720080" cy="720080"/>
              </a:xfrm>
              <a:prstGeom prst="rect">
                <a:avLst/>
              </a:prstGeom>
              <a:solidFill>
                <a:srgbClr val="FF3B3B"/>
              </a:solidFill>
              <a:ln w="25400" cap="flat" cmpd="sng" algn="ctr">
                <a:solidFill>
                  <a:srgbClr val="FF3B3B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2483768" y="4293096"/>
                <a:ext cx="720080" cy="720080"/>
              </a:xfrm>
              <a:prstGeom prst="rect">
                <a:avLst/>
              </a:prstGeom>
              <a:solidFill>
                <a:srgbClr val="FF3B3B"/>
              </a:solidFill>
              <a:ln w="25400" cap="flat" cmpd="sng" algn="ctr">
                <a:solidFill>
                  <a:srgbClr val="FF3B3B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76" name="Group 75"/>
            <p:cNvGrpSpPr/>
            <p:nvPr/>
          </p:nvGrpSpPr>
          <p:grpSpPr>
            <a:xfrm>
              <a:off x="1425869" y="280564"/>
              <a:ext cx="1102557" cy="1115378"/>
              <a:chOff x="2483768" y="1412776"/>
              <a:chExt cx="1440160" cy="1440160"/>
            </a:xfrm>
          </p:grpSpPr>
          <p:sp>
            <p:nvSpPr>
              <p:cNvPr id="102" name="Rectangle 101"/>
              <p:cNvSpPr/>
              <p:nvPr/>
            </p:nvSpPr>
            <p:spPr>
              <a:xfrm>
                <a:off x="2483768" y="2132856"/>
                <a:ext cx="720080" cy="720080"/>
              </a:xfrm>
              <a:prstGeom prst="rect">
                <a:avLst/>
              </a:prstGeom>
              <a:solidFill>
                <a:srgbClr val="FF3B3B"/>
              </a:solidFill>
              <a:ln w="25400" cap="flat" cmpd="sng" algn="ctr">
                <a:solidFill>
                  <a:srgbClr val="FF3B3B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3203848" y="1412776"/>
                <a:ext cx="720080" cy="720080"/>
              </a:xfrm>
              <a:prstGeom prst="rect">
                <a:avLst/>
              </a:prstGeom>
              <a:solidFill>
                <a:srgbClr val="FF3B3B"/>
              </a:solidFill>
              <a:ln w="25400" cap="flat" cmpd="sng" algn="ctr">
                <a:solidFill>
                  <a:srgbClr val="FF3B3B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3203848" y="2132856"/>
                <a:ext cx="720080" cy="720080"/>
              </a:xfrm>
              <a:prstGeom prst="rect">
                <a:avLst/>
              </a:prstGeom>
              <a:solidFill>
                <a:srgbClr val="FF3B3B"/>
              </a:solidFill>
              <a:ln w="25400" cap="flat" cmpd="sng" algn="ctr">
                <a:solidFill>
                  <a:srgbClr val="FF3B3B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77" name="Group 76"/>
            <p:cNvGrpSpPr/>
            <p:nvPr/>
          </p:nvGrpSpPr>
          <p:grpSpPr>
            <a:xfrm>
              <a:off x="1977147" y="1395942"/>
              <a:ext cx="1102557" cy="557689"/>
              <a:chOff x="2483768" y="2852936"/>
              <a:chExt cx="1440160" cy="720080"/>
            </a:xfrm>
          </p:grpSpPr>
          <p:sp>
            <p:nvSpPr>
              <p:cNvPr id="100" name="Rectangle 99"/>
              <p:cNvSpPr/>
              <p:nvPr/>
            </p:nvSpPr>
            <p:spPr>
              <a:xfrm>
                <a:off x="2483768" y="2852936"/>
                <a:ext cx="720080" cy="720080"/>
              </a:xfrm>
              <a:prstGeom prst="rect">
                <a:avLst/>
              </a:prstGeom>
              <a:solidFill>
                <a:srgbClr val="FF1515"/>
              </a:solidFill>
              <a:ln w="25400" cap="flat" cmpd="sng" algn="ctr">
                <a:solidFill>
                  <a:srgbClr val="FF1515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3203848" y="2852936"/>
                <a:ext cx="720080" cy="720080"/>
              </a:xfrm>
              <a:prstGeom prst="rect">
                <a:avLst/>
              </a:prstGeom>
              <a:solidFill>
                <a:srgbClr val="FF1515"/>
              </a:solidFill>
              <a:ln w="25400" cap="flat" cmpd="sng" algn="ctr">
                <a:solidFill>
                  <a:srgbClr val="FF1515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78" name="Rectangle 77"/>
            <p:cNvSpPr/>
            <p:nvPr/>
          </p:nvSpPr>
          <p:spPr>
            <a:xfrm>
              <a:off x="2528426" y="2511319"/>
              <a:ext cx="551279" cy="557689"/>
            </a:xfrm>
            <a:prstGeom prst="rect">
              <a:avLst/>
            </a:prstGeom>
            <a:solidFill>
              <a:srgbClr val="FF1515"/>
            </a:solidFill>
            <a:ln w="25400" cap="flat" cmpd="sng" algn="ctr">
              <a:solidFill>
                <a:srgbClr val="FF1515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79" name="Group 78"/>
            <p:cNvGrpSpPr/>
            <p:nvPr/>
          </p:nvGrpSpPr>
          <p:grpSpPr>
            <a:xfrm>
              <a:off x="2528426" y="1395942"/>
              <a:ext cx="1102557" cy="1115378"/>
              <a:chOff x="3203848" y="2852936"/>
              <a:chExt cx="1440160" cy="1440160"/>
            </a:xfrm>
          </p:grpSpPr>
          <p:sp>
            <p:nvSpPr>
              <p:cNvPr id="97" name="Rectangle 96"/>
              <p:cNvSpPr/>
              <p:nvPr/>
            </p:nvSpPr>
            <p:spPr>
              <a:xfrm>
                <a:off x="3203848" y="3573016"/>
                <a:ext cx="720080" cy="720080"/>
              </a:xfrm>
              <a:prstGeom prst="rect">
                <a:avLst/>
              </a:prstGeom>
              <a:solidFill>
                <a:srgbClr val="FFAB97"/>
              </a:solidFill>
              <a:ln w="25400" cap="flat" cmpd="sng" algn="ctr">
                <a:solidFill>
                  <a:srgbClr val="FFAB97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3923928" y="2852936"/>
                <a:ext cx="720080" cy="720080"/>
              </a:xfrm>
              <a:prstGeom prst="rect">
                <a:avLst/>
              </a:prstGeom>
              <a:solidFill>
                <a:srgbClr val="FFAB97"/>
              </a:solidFill>
              <a:ln w="25400" cap="flat" cmpd="sng" algn="ctr">
                <a:solidFill>
                  <a:srgbClr val="FFAB97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3923928" y="3573016"/>
                <a:ext cx="720080" cy="720080"/>
              </a:xfrm>
              <a:prstGeom prst="rect">
                <a:avLst/>
              </a:prstGeom>
              <a:solidFill>
                <a:srgbClr val="FFAB97"/>
              </a:solidFill>
              <a:ln w="25400" cap="flat" cmpd="sng" algn="ctr">
                <a:solidFill>
                  <a:srgbClr val="FFAB97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80" name="Rectangle 79"/>
            <p:cNvSpPr/>
            <p:nvPr/>
          </p:nvSpPr>
          <p:spPr>
            <a:xfrm>
              <a:off x="3079704" y="2511319"/>
              <a:ext cx="551279" cy="557689"/>
            </a:xfrm>
            <a:prstGeom prst="rect">
              <a:avLst/>
            </a:prstGeom>
            <a:solidFill>
              <a:srgbClr val="FF1515"/>
            </a:solidFill>
            <a:ln w="25400" cap="flat" cmpd="sng" algn="ctr">
              <a:solidFill>
                <a:srgbClr val="FF1515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81" name="Group 80"/>
            <p:cNvGrpSpPr/>
            <p:nvPr/>
          </p:nvGrpSpPr>
          <p:grpSpPr>
            <a:xfrm>
              <a:off x="2528426" y="280564"/>
              <a:ext cx="1102557" cy="1115378"/>
              <a:chOff x="3203848" y="1412776"/>
              <a:chExt cx="1440160" cy="1440160"/>
            </a:xfrm>
          </p:grpSpPr>
          <p:sp>
            <p:nvSpPr>
              <p:cNvPr id="93" name="Rectangle 92"/>
              <p:cNvSpPr/>
              <p:nvPr/>
            </p:nvSpPr>
            <p:spPr>
              <a:xfrm>
                <a:off x="3923928" y="1412776"/>
                <a:ext cx="720080" cy="720080"/>
              </a:xfrm>
              <a:prstGeom prst="rect">
                <a:avLst/>
              </a:prstGeom>
              <a:solidFill>
                <a:srgbClr val="92D050"/>
              </a:solidFill>
              <a:ln w="25400" cap="flat" cmpd="sng" algn="ctr">
                <a:solidFill>
                  <a:srgbClr val="92D050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94" name="Rectangle 93"/>
              <p:cNvSpPr/>
              <p:nvPr/>
            </p:nvSpPr>
            <p:spPr>
              <a:xfrm>
                <a:off x="3923928" y="2132856"/>
                <a:ext cx="720080" cy="720080"/>
              </a:xfrm>
              <a:prstGeom prst="rect">
                <a:avLst/>
              </a:prstGeom>
              <a:solidFill>
                <a:srgbClr val="92D050"/>
              </a:solidFill>
              <a:ln w="25400" cap="flat" cmpd="sng" algn="ctr">
                <a:solidFill>
                  <a:srgbClr val="92D050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3203848" y="1412776"/>
                <a:ext cx="720080" cy="720080"/>
              </a:xfrm>
              <a:prstGeom prst="rect">
                <a:avLst/>
              </a:prstGeom>
              <a:solidFill>
                <a:srgbClr val="92D050"/>
              </a:solidFill>
              <a:ln w="25400" cap="flat" cmpd="sng" algn="ctr">
                <a:solidFill>
                  <a:srgbClr val="92D050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96" name="Rectangle 95"/>
              <p:cNvSpPr/>
              <p:nvPr/>
            </p:nvSpPr>
            <p:spPr>
              <a:xfrm>
                <a:off x="3203848" y="2132856"/>
                <a:ext cx="720080" cy="720080"/>
              </a:xfrm>
              <a:prstGeom prst="rect">
                <a:avLst/>
              </a:prstGeom>
              <a:solidFill>
                <a:srgbClr val="92D050"/>
              </a:solidFill>
              <a:ln w="25400" cap="flat" cmpd="sng" algn="ctr">
                <a:solidFill>
                  <a:srgbClr val="92D050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82" name="Group 81"/>
            <p:cNvGrpSpPr/>
            <p:nvPr/>
          </p:nvGrpSpPr>
          <p:grpSpPr>
            <a:xfrm>
              <a:off x="874590" y="1398583"/>
              <a:ext cx="1102557" cy="1670425"/>
              <a:chOff x="1043608" y="2856347"/>
              <a:chExt cx="1440160" cy="2156829"/>
            </a:xfrm>
          </p:grpSpPr>
          <p:grpSp>
            <p:nvGrpSpPr>
              <p:cNvPr id="88" name="Group 87"/>
              <p:cNvGrpSpPr/>
              <p:nvPr/>
            </p:nvGrpSpPr>
            <p:grpSpPr>
              <a:xfrm>
                <a:off x="1043608" y="3573016"/>
                <a:ext cx="1440160" cy="1440160"/>
                <a:chOff x="1043608" y="3573016"/>
                <a:chExt cx="1440160" cy="1440160"/>
              </a:xfrm>
            </p:grpSpPr>
            <p:sp>
              <p:nvSpPr>
                <p:cNvPr id="90" name="Rectangle 89"/>
                <p:cNvSpPr/>
                <p:nvPr/>
              </p:nvSpPr>
              <p:spPr>
                <a:xfrm>
                  <a:off x="1043608" y="3573016"/>
                  <a:ext cx="720080" cy="720080"/>
                </a:xfrm>
                <a:prstGeom prst="rect">
                  <a:avLst/>
                </a:prstGeom>
                <a:solidFill>
                  <a:srgbClr val="0070C0"/>
                </a:solidFill>
                <a:ln w="25400" cap="flat" cmpd="sng" algn="ctr">
                  <a:solidFill>
                    <a:srgbClr val="0070C0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91" name="Rectangle 90"/>
                <p:cNvSpPr/>
                <p:nvPr/>
              </p:nvSpPr>
              <p:spPr>
                <a:xfrm>
                  <a:off x="1043608" y="4293096"/>
                  <a:ext cx="720080" cy="720080"/>
                </a:xfrm>
                <a:prstGeom prst="rect">
                  <a:avLst/>
                </a:prstGeom>
                <a:solidFill>
                  <a:srgbClr val="0070C0"/>
                </a:solidFill>
                <a:ln w="25400" cap="flat" cmpd="sng" algn="ctr">
                  <a:solidFill>
                    <a:srgbClr val="0070C0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92" name="Rectangle 91"/>
                <p:cNvSpPr/>
                <p:nvPr/>
              </p:nvSpPr>
              <p:spPr>
                <a:xfrm>
                  <a:off x="1763688" y="3573016"/>
                  <a:ext cx="720080" cy="720080"/>
                </a:xfrm>
                <a:prstGeom prst="rect">
                  <a:avLst/>
                </a:prstGeom>
                <a:solidFill>
                  <a:srgbClr val="0070C0"/>
                </a:solidFill>
                <a:ln w="25400" cap="flat" cmpd="sng" algn="ctr">
                  <a:solidFill>
                    <a:srgbClr val="0070C0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89" name="Rectangle 88"/>
              <p:cNvSpPr/>
              <p:nvPr/>
            </p:nvSpPr>
            <p:spPr>
              <a:xfrm>
                <a:off x="1763688" y="2856347"/>
                <a:ext cx="720080" cy="720080"/>
              </a:xfrm>
              <a:prstGeom prst="rect">
                <a:avLst/>
              </a:prstGeom>
              <a:solidFill>
                <a:srgbClr val="0070C0"/>
              </a:solidFill>
              <a:ln w="25400" cap="flat" cmpd="sng" algn="ctr">
                <a:solidFill>
                  <a:srgbClr val="0070C0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83" name="Group 82"/>
            <p:cNvGrpSpPr/>
            <p:nvPr/>
          </p:nvGrpSpPr>
          <p:grpSpPr>
            <a:xfrm>
              <a:off x="874590" y="280564"/>
              <a:ext cx="1102557" cy="1673066"/>
              <a:chOff x="1043608" y="1412776"/>
              <a:chExt cx="1440160" cy="2160240"/>
            </a:xfrm>
          </p:grpSpPr>
          <p:sp>
            <p:nvSpPr>
              <p:cNvPr id="84" name="Rectangle 83"/>
              <p:cNvSpPr/>
              <p:nvPr/>
            </p:nvSpPr>
            <p:spPr>
              <a:xfrm>
                <a:off x="1043608" y="1412776"/>
                <a:ext cx="720080" cy="720080"/>
              </a:xfrm>
              <a:prstGeom prst="rect">
                <a:avLst/>
              </a:prstGeom>
              <a:solidFill>
                <a:srgbClr val="CC0000"/>
              </a:solidFill>
              <a:ln w="25400" cap="flat" cmpd="sng" algn="ctr">
                <a:solidFill>
                  <a:srgbClr val="CC0000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1043608" y="2132856"/>
                <a:ext cx="720080" cy="720080"/>
              </a:xfrm>
              <a:prstGeom prst="rect">
                <a:avLst/>
              </a:prstGeom>
              <a:solidFill>
                <a:srgbClr val="CC0000"/>
              </a:solidFill>
              <a:ln w="25400" cap="flat" cmpd="sng" algn="ctr">
                <a:solidFill>
                  <a:srgbClr val="CC0000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1763688" y="1412776"/>
                <a:ext cx="720080" cy="720080"/>
              </a:xfrm>
              <a:prstGeom prst="rect">
                <a:avLst/>
              </a:prstGeom>
              <a:solidFill>
                <a:srgbClr val="CC0000"/>
              </a:solidFill>
              <a:ln w="25400" cap="flat" cmpd="sng" algn="ctr">
                <a:solidFill>
                  <a:srgbClr val="CC0000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1043608" y="2852936"/>
                <a:ext cx="720080" cy="720080"/>
              </a:xfrm>
              <a:prstGeom prst="rect">
                <a:avLst/>
              </a:prstGeom>
              <a:solidFill>
                <a:srgbClr val="CC0000"/>
              </a:solidFill>
              <a:ln w="25400" cap="flat" cmpd="sng" algn="ctr">
                <a:solidFill>
                  <a:srgbClr val="CC0000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97" name="Group 196"/>
          <p:cNvGrpSpPr/>
          <p:nvPr/>
        </p:nvGrpSpPr>
        <p:grpSpPr>
          <a:xfrm>
            <a:off x="5738927" y="4496255"/>
            <a:ext cx="2601462" cy="1597041"/>
            <a:chOff x="244360" y="3347852"/>
            <a:chExt cx="6096163" cy="3348145"/>
          </a:xfrm>
        </p:grpSpPr>
        <p:grpSp>
          <p:nvGrpSpPr>
            <p:cNvPr id="198" name="Group 197"/>
            <p:cNvGrpSpPr/>
            <p:nvPr/>
          </p:nvGrpSpPr>
          <p:grpSpPr>
            <a:xfrm>
              <a:off x="2556864" y="3885543"/>
              <a:ext cx="1102557" cy="557689"/>
              <a:chOff x="2483768" y="2852936"/>
              <a:chExt cx="1440160" cy="720080"/>
            </a:xfrm>
          </p:grpSpPr>
          <p:sp>
            <p:nvSpPr>
              <p:cNvPr id="284" name="Rectangle 283"/>
              <p:cNvSpPr/>
              <p:nvPr/>
            </p:nvSpPr>
            <p:spPr>
              <a:xfrm>
                <a:off x="2483768" y="2852936"/>
                <a:ext cx="720080" cy="720080"/>
              </a:xfrm>
              <a:prstGeom prst="rect">
                <a:avLst/>
              </a:prstGeom>
              <a:solidFill>
                <a:srgbClr val="FF1515"/>
              </a:solidFill>
              <a:ln w="25400" cap="flat" cmpd="sng" algn="ctr">
                <a:solidFill>
                  <a:srgbClr val="FF1515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85" name="Rectangle 284"/>
              <p:cNvSpPr/>
              <p:nvPr/>
            </p:nvSpPr>
            <p:spPr>
              <a:xfrm>
                <a:off x="3203848" y="2852936"/>
                <a:ext cx="720080" cy="720080"/>
              </a:xfrm>
              <a:prstGeom prst="rect">
                <a:avLst/>
              </a:prstGeom>
              <a:solidFill>
                <a:srgbClr val="FF1515"/>
              </a:solidFill>
              <a:ln w="25400" cap="flat" cmpd="sng" algn="ctr">
                <a:solidFill>
                  <a:srgbClr val="FF1515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199" name="Group 198"/>
            <p:cNvGrpSpPr/>
            <p:nvPr/>
          </p:nvGrpSpPr>
          <p:grpSpPr>
            <a:xfrm>
              <a:off x="5237966" y="5373216"/>
              <a:ext cx="1102557" cy="1115378"/>
              <a:chOff x="3203848" y="2852936"/>
              <a:chExt cx="1440160" cy="1440160"/>
            </a:xfrm>
          </p:grpSpPr>
          <p:sp>
            <p:nvSpPr>
              <p:cNvPr id="281" name="Rectangle 280"/>
              <p:cNvSpPr/>
              <p:nvPr/>
            </p:nvSpPr>
            <p:spPr>
              <a:xfrm>
                <a:off x="3203848" y="3573016"/>
                <a:ext cx="720080" cy="720080"/>
              </a:xfrm>
              <a:prstGeom prst="rect">
                <a:avLst/>
              </a:prstGeom>
              <a:solidFill>
                <a:srgbClr val="FFAB97"/>
              </a:solidFill>
              <a:ln w="25400" cap="flat" cmpd="sng" algn="ctr">
                <a:solidFill>
                  <a:srgbClr val="FFAB97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82" name="Rectangle 281"/>
              <p:cNvSpPr/>
              <p:nvPr/>
            </p:nvSpPr>
            <p:spPr>
              <a:xfrm>
                <a:off x="3923928" y="2852936"/>
                <a:ext cx="720080" cy="720080"/>
              </a:xfrm>
              <a:prstGeom prst="rect">
                <a:avLst/>
              </a:prstGeom>
              <a:solidFill>
                <a:srgbClr val="FFAB97"/>
              </a:solidFill>
              <a:ln w="25400" cap="flat" cmpd="sng" algn="ctr">
                <a:solidFill>
                  <a:srgbClr val="FFAB97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83" name="Rectangle 282"/>
              <p:cNvSpPr/>
              <p:nvPr/>
            </p:nvSpPr>
            <p:spPr>
              <a:xfrm>
                <a:off x="3923928" y="3573016"/>
                <a:ext cx="720080" cy="720080"/>
              </a:xfrm>
              <a:prstGeom prst="rect">
                <a:avLst/>
              </a:prstGeom>
              <a:solidFill>
                <a:srgbClr val="FFAB97"/>
              </a:solidFill>
              <a:ln w="25400" cap="flat" cmpd="sng" algn="ctr">
                <a:solidFill>
                  <a:srgbClr val="FFAB97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200" name="Group 199"/>
            <p:cNvGrpSpPr/>
            <p:nvPr/>
          </p:nvGrpSpPr>
          <p:grpSpPr>
            <a:xfrm>
              <a:off x="2456407" y="4068021"/>
              <a:ext cx="1102557" cy="557689"/>
              <a:chOff x="6876256" y="3464283"/>
              <a:chExt cx="1440160" cy="720080"/>
            </a:xfrm>
          </p:grpSpPr>
          <p:sp>
            <p:nvSpPr>
              <p:cNvPr id="279" name="Rectangle 278"/>
              <p:cNvSpPr/>
              <p:nvPr/>
            </p:nvSpPr>
            <p:spPr>
              <a:xfrm>
                <a:off x="6876256" y="3464283"/>
                <a:ext cx="720080" cy="720080"/>
              </a:xfrm>
              <a:prstGeom prst="rect">
                <a:avLst/>
              </a:prstGeom>
              <a:solidFill>
                <a:srgbClr val="FF1515"/>
              </a:solidFill>
              <a:ln w="25400" cap="flat" cmpd="sng" algn="ctr">
                <a:solidFill>
                  <a:srgbClr val="FF1515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80" name="Rectangle 279"/>
              <p:cNvSpPr/>
              <p:nvPr/>
            </p:nvSpPr>
            <p:spPr>
              <a:xfrm>
                <a:off x="7596336" y="3464283"/>
                <a:ext cx="720080" cy="720080"/>
              </a:xfrm>
              <a:prstGeom prst="rect">
                <a:avLst/>
              </a:prstGeom>
              <a:solidFill>
                <a:srgbClr val="FF1515"/>
              </a:solidFill>
              <a:ln w="25400" cap="flat" cmpd="sng" algn="ctr">
                <a:solidFill>
                  <a:srgbClr val="FF1515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201" name="Group 200"/>
            <p:cNvGrpSpPr/>
            <p:nvPr/>
          </p:nvGrpSpPr>
          <p:grpSpPr>
            <a:xfrm rot="5400000">
              <a:off x="2594788" y="4897229"/>
              <a:ext cx="1102557" cy="1670425"/>
              <a:chOff x="1043608" y="2856347"/>
              <a:chExt cx="1440160" cy="2156829"/>
            </a:xfrm>
          </p:grpSpPr>
          <p:grpSp>
            <p:nvGrpSpPr>
              <p:cNvPr id="274" name="Group 273"/>
              <p:cNvGrpSpPr/>
              <p:nvPr/>
            </p:nvGrpSpPr>
            <p:grpSpPr>
              <a:xfrm>
                <a:off x="1043608" y="3573016"/>
                <a:ext cx="1440160" cy="1440160"/>
                <a:chOff x="1043608" y="3573016"/>
                <a:chExt cx="1440160" cy="1440160"/>
              </a:xfrm>
            </p:grpSpPr>
            <p:sp>
              <p:nvSpPr>
                <p:cNvPr id="276" name="Rectangle 275"/>
                <p:cNvSpPr/>
                <p:nvPr/>
              </p:nvSpPr>
              <p:spPr>
                <a:xfrm>
                  <a:off x="1043608" y="3573016"/>
                  <a:ext cx="720080" cy="720080"/>
                </a:xfrm>
                <a:prstGeom prst="rect">
                  <a:avLst/>
                </a:prstGeom>
                <a:solidFill>
                  <a:srgbClr val="0070C0"/>
                </a:solidFill>
                <a:ln w="25400" cap="flat" cmpd="sng" algn="ctr">
                  <a:solidFill>
                    <a:srgbClr val="0070C0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77" name="Rectangle 276"/>
                <p:cNvSpPr/>
                <p:nvPr/>
              </p:nvSpPr>
              <p:spPr>
                <a:xfrm>
                  <a:off x="1043608" y="4293096"/>
                  <a:ext cx="720080" cy="720080"/>
                </a:xfrm>
                <a:prstGeom prst="rect">
                  <a:avLst/>
                </a:prstGeom>
                <a:solidFill>
                  <a:srgbClr val="0070C0"/>
                </a:solidFill>
                <a:ln w="25400" cap="flat" cmpd="sng" algn="ctr">
                  <a:solidFill>
                    <a:srgbClr val="0070C0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78" name="Rectangle 277"/>
                <p:cNvSpPr/>
                <p:nvPr/>
              </p:nvSpPr>
              <p:spPr>
                <a:xfrm>
                  <a:off x="1763688" y="3573016"/>
                  <a:ext cx="720080" cy="720080"/>
                </a:xfrm>
                <a:prstGeom prst="rect">
                  <a:avLst/>
                </a:prstGeom>
                <a:solidFill>
                  <a:srgbClr val="0070C0"/>
                </a:solidFill>
                <a:ln w="25400" cap="flat" cmpd="sng" algn="ctr">
                  <a:solidFill>
                    <a:srgbClr val="0070C0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275" name="Rectangle 274"/>
              <p:cNvSpPr/>
              <p:nvPr/>
            </p:nvSpPr>
            <p:spPr>
              <a:xfrm>
                <a:off x="1763688" y="2856347"/>
                <a:ext cx="720080" cy="720080"/>
              </a:xfrm>
              <a:prstGeom prst="rect">
                <a:avLst/>
              </a:prstGeom>
              <a:solidFill>
                <a:srgbClr val="0070C0"/>
              </a:solidFill>
              <a:ln w="25400" cap="flat" cmpd="sng" algn="ctr">
                <a:solidFill>
                  <a:srgbClr val="0070C0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202" name="Group 201"/>
            <p:cNvGrpSpPr/>
            <p:nvPr/>
          </p:nvGrpSpPr>
          <p:grpSpPr>
            <a:xfrm>
              <a:off x="4496137" y="3904698"/>
              <a:ext cx="1102557" cy="1673067"/>
              <a:chOff x="1043608" y="1412776"/>
              <a:chExt cx="1440160" cy="2160240"/>
            </a:xfrm>
          </p:grpSpPr>
          <p:sp>
            <p:nvSpPr>
              <p:cNvPr id="270" name="Rectangle 269"/>
              <p:cNvSpPr/>
              <p:nvPr/>
            </p:nvSpPr>
            <p:spPr>
              <a:xfrm>
                <a:off x="1043608" y="1412776"/>
                <a:ext cx="720080" cy="720080"/>
              </a:xfrm>
              <a:prstGeom prst="rect">
                <a:avLst/>
              </a:prstGeom>
              <a:solidFill>
                <a:srgbClr val="CC0000"/>
              </a:solidFill>
              <a:ln w="25400" cap="flat" cmpd="sng" algn="ctr">
                <a:solidFill>
                  <a:srgbClr val="CC0000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71" name="Rectangle 270"/>
              <p:cNvSpPr/>
              <p:nvPr/>
            </p:nvSpPr>
            <p:spPr>
              <a:xfrm>
                <a:off x="1043608" y="2132856"/>
                <a:ext cx="720080" cy="720080"/>
              </a:xfrm>
              <a:prstGeom prst="rect">
                <a:avLst/>
              </a:prstGeom>
              <a:solidFill>
                <a:srgbClr val="CC0000"/>
              </a:solidFill>
              <a:ln w="25400" cap="flat" cmpd="sng" algn="ctr">
                <a:solidFill>
                  <a:srgbClr val="CC0000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72" name="Rectangle 271"/>
              <p:cNvSpPr/>
              <p:nvPr/>
            </p:nvSpPr>
            <p:spPr>
              <a:xfrm>
                <a:off x="1763688" y="1412776"/>
                <a:ext cx="720080" cy="720080"/>
              </a:xfrm>
              <a:prstGeom prst="rect">
                <a:avLst/>
              </a:prstGeom>
              <a:solidFill>
                <a:srgbClr val="CC0000"/>
              </a:solidFill>
              <a:ln w="25400" cap="flat" cmpd="sng" algn="ctr">
                <a:solidFill>
                  <a:srgbClr val="CC0000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73" name="Rectangle 272"/>
              <p:cNvSpPr/>
              <p:nvPr/>
            </p:nvSpPr>
            <p:spPr>
              <a:xfrm>
                <a:off x="1043608" y="2852936"/>
                <a:ext cx="720080" cy="720080"/>
              </a:xfrm>
              <a:prstGeom prst="rect">
                <a:avLst/>
              </a:prstGeom>
              <a:solidFill>
                <a:srgbClr val="CC0000"/>
              </a:solidFill>
              <a:ln w="25400" cap="flat" cmpd="sng" algn="ctr">
                <a:solidFill>
                  <a:srgbClr val="CC0000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203" name="Group 202"/>
            <p:cNvGrpSpPr/>
            <p:nvPr/>
          </p:nvGrpSpPr>
          <p:grpSpPr>
            <a:xfrm>
              <a:off x="2339752" y="4239463"/>
              <a:ext cx="1102557" cy="557689"/>
              <a:chOff x="6876256" y="3464283"/>
              <a:chExt cx="1440160" cy="720080"/>
            </a:xfrm>
          </p:grpSpPr>
          <p:sp>
            <p:nvSpPr>
              <p:cNvPr id="268" name="Rectangle 267"/>
              <p:cNvSpPr/>
              <p:nvPr/>
            </p:nvSpPr>
            <p:spPr>
              <a:xfrm>
                <a:off x="6876256" y="3464283"/>
                <a:ext cx="720080" cy="720080"/>
              </a:xfrm>
              <a:prstGeom prst="rect">
                <a:avLst/>
              </a:prstGeom>
              <a:solidFill>
                <a:srgbClr val="FF1515"/>
              </a:solidFill>
              <a:ln w="25400" cap="flat" cmpd="sng" algn="ctr">
                <a:solidFill>
                  <a:srgbClr val="FF1515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69" name="Rectangle 268"/>
              <p:cNvSpPr/>
              <p:nvPr/>
            </p:nvSpPr>
            <p:spPr>
              <a:xfrm>
                <a:off x="7596336" y="3464283"/>
                <a:ext cx="720080" cy="720080"/>
              </a:xfrm>
              <a:prstGeom prst="rect">
                <a:avLst/>
              </a:prstGeom>
              <a:solidFill>
                <a:srgbClr val="FF1515"/>
              </a:solidFill>
              <a:ln w="25400" cap="flat" cmpd="sng" algn="ctr">
                <a:solidFill>
                  <a:srgbClr val="FF1515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204" name="Group 203"/>
            <p:cNvGrpSpPr/>
            <p:nvPr/>
          </p:nvGrpSpPr>
          <p:grpSpPr>
            <a:xfrm rot="5400000">
              <a:off x="2479670" y="5017274"/>
              <a:ext cx="1102557" cy="1670425"/>
              <a:chOff x="1043608" y="2856347"/>
              <a:chExt cx="1440160" cy="2156829"/>
            </a:xfrm>
          </p:grpSpPr>
          <p:grpSp>
            <p:nvGrpSpPr>
              <p:cNvPr id="263" name="Group 262"/>
              <p:cNvGrpSpPr/>
              <p:nvPr/>
            </p:nvGrpSpPr>
            <p:grpSpPr>
              <a:xfrm>
                <a:off x="1043608" y="3573016"/>
                <a:ext cx="1440160" cy="1440160"/>
                <a:chOff x="1043608" y="3573016"/>
                <a:chExt cx="1440160" cy="1440160"/>
              </a:xfrm>
            </p:grpSpPr>
            <p:sp>
              <p:nvSpPr>
                <p:cNvPr id="265" name="Rectangle 264"/>
                <p:cNvSpPr/>
                <p:nvPr/>
              </p:nvSpPr>
              <p:spPr>
                <a:xfrm>
                  <a:off x="1043608" y="3573016"/>
                  <a:ext cx="720080" cy="720080"/>
                </a:xfrm>
                <a:prstGeom prst="rect">
                  <a:avLst/>
                </a:prstGeom>
                <a:solidFill>
                  <a:srgbClr val="0070C0"/>
                </a:solidFill>
                <a:ln w="25400" cap="flat" cmpd="sng" algn="ctr">
                  <a:solidFill>
                    <a:srgbClr val="0070C0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66" name="Rectangle 265"/>
                <p:cNvSpPr/>
                <p:nvPr/>
              </p:nvSpPr>
              <p:spPr>
                <a:xfrm>
                  <a:off x="1043608" y="4293096"/>
                  <a:ext cx="720080" cy="720080"/>
                </a:xfrm>
                <a:prstGeom prst="rect">
                  <a:avLst/>
                </a:prstGeom>
                <a:solidFill>
                  <a:srgbClr val="0070C0"/>
                </a:solidFill>
                <a:ln w="25400" cap="flat" cmpd="sng" algn="ctr">
                  <a:solidFill>
                    <a:srgbClr val="0070C0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67" name="Rectangle 266"/>
                <p:cNvSpPr/>
                <p:nvPr/>
              </p:nvSpPr>
              <p:spPr>
                <a:xfrm>
                  <a:off x="1763688" y="3573016"/>
                  <a:ext cx="720080" cy="720080"/>
                </a:xfrm>
                <a:prstGeom prst="rect">
                  <a:avLst/>
                </a:prstGeom>
                <a:solidFill>
                  <a:srgbClr val="0070C0"/>
                </a:solidFill>
                <a:ln w="25400" cap="flat" cmpd="sng" algn="ctr">
                  <a:solidFill>
                    <a:srgbClr val="0070C0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264" name="Rectangle 263"/>
              <p:cNvSpPr/>
              <p:nvPr/>
            </p:nvSpPr>
            <p:spPr>
              <a:xfrm>
                <a:off x="1763688" y="2856347"/>
                <a:ext cx="720080" cy="720080"/>
              </a:xfrm>
              <a:prstGeom prst="rect">
                <a:avLst/>
              </a:prstGeom>
              <a:solidFill>
                <a:srgbClr val="0070C0"/>
              </a:solidFill>
              <a:ln w="25400" cap="flat" cmpd="sng" algn="ctr">
                <a:solidFill>
                  <a:srgbClr val="0070C0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205" name="Group 204"/>
            <p:cNvGrpSpPr/>
            <p:nvPr/>
          </p:nvGrpSpPr>
          <p:grpSpPr>
            <a:xfrm rot="5400000">
              <a:off x="2321413" y="5138853"/>
              <a:ext cx="1102557" cy="1670425"/>
              <a:chOff x="1043608" y="2856347"/>
              <a:chExt cx="1440160" cy="2156829"/>
            </a:xfrm>
          </p:grpSpPr>
          <p:grpSp>
            <p:nvGrpSpPr>
              <p:cNvPr id="258" name="Group 257"/>
              <p:cNvGrpSpPr/>
              <p:nvPr/>
            </p:nvGrpSpPr>
            <p:grpSpPr>
              <a:xfrm>
                <a:off x="1043608" y="3573016"/>
                <a:ext cx="1440160" cy="1440160"/>
                <a:chOff x="1043608" y="3573016"/>
                <a:chExt cx="1440160" cy="1440160"/>
              </a:xfrm>
            </p:grpSpPr>
            <p:sp>
              <p:nvSpPr>
                <p:cNvPr id="260" name="Rectangle 259"/>
                <p:cNvSpPr/>
                <p:nvPr/>
              </p:nvSpPr>
              <p:spPr>
                <a:xfrm>
                  <a:off x="1043608" y="3573016"/>
                  <a:ext cx="720080" cy="720080"/>
                </a:xfrm>
                <a:prstGeom prst="rect">
                  <a:avLst/>
                </a:prstGeom>
                <a:solidFill>
                  <a:srgbClr val="0070C0"/>
                </a:solidFill>
                <a:ln w="25400" cap="flat" cmpd="sng" algn="ctr">
                  <a:solidFill>
                    <a:srgbClr val="0070C0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61" name="Rectangle 260"/>
                <p:cNvSpPr/>
                <p:nvPr/>
              </p:nvSpPr>
              <p:spPr>
                <a:xfrm>
                  <a:off x="1043608" y="4293096"/>
                  <a:ext cx="720080" cy="720080"/>
                </a:xfrm>
                <a:prstGeom prst="rect">
                  <a:avLst/>
                </a:prstGeom>
                <a:solidFill>
                  <a:srgbClr val="0070C0"/>
                </a:solidFill>
                <a:ln w="25400" cap="flat" cmpd="sng" algn="ctr">
                  <a:solidFill>
                    <a:srgbClr val="0070C0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62" name="Rectangle 261"/>
                <p:cNvSpPr/>
                <p:nvPr/>
              </p:nvSpPr>
              <p:spPr>
                <a:xfrm>
                  <a:off x="1763688" y="3573016"/>
                  <a:ext cx="720080" cy="720080"/>
                </a:xfrm>
                <a:prstGeom prst="rect">
                  <a:avLst/>
                </a:prstGeom>
                <a:solidFill>
                  <a:srgbClr val="0070C0"/>
                </a:solidFill>
                <a:ln w="25400" cap="flat" cmpd="sng" algn="ctr">
                  <a:solidFill>
                    <a:srgbClr val="0070C0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259" name="Rectangle 258"/>
              <p:cNvSpPr/>
              <p:nvPr/>
            </p:nvSpPr>
            <p:spPr>
              <a:xfrm>
                <a:off x="1763688" y="2856347"/>
                <a:ext cx="720080" cy="720080"/>
              </a:xfrm>
              <a:prstGeom prst="rect">
                <a:avLst/>
              </a:prstGeom>
              <a:solidFill>
                <a:srgbClr val="0070C0"/>
              </a:solidFill>
              <a:ln w="25400" cap="flat" cmpd="sng" algn="ctr">
                <a:solidFill>
                  <a:srgbClr val="0070C0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206" name="Group 205"/>
            <p:cNvGrpSpPr/>
            <p:nvPr/>
          </p:nvGrpSpPr>
          <p:grpSpPr>
            <a:xfrm>
              <a:off x="4355976" y="3988181"/>
              <a:ext cx="1102557" cy="1673067"/>
              <a:chOff x="1043608" y="1412776"/>
              <a:chExt cx="1440160" cy="2160240"/>
            </a:xfrm>
          </p:grpSpPr>
          <p:sp>
            <p:nvSpPr>
              <p:cNvPr id="254" name="Rectangle 253"/>
              <p:cNvSpPr/>
              <p:nvPr/>
            </p:nvSpPr>
            <p:spPr>
              <a:xfrm>
                <a:off x="1043608" y="1412776"/>
                <a:ext cx="720080" cy="720080"/>
              </a:xfrm>
              <a:prstGeom prst="rect">
                <a:avLst/>
              </a:prstGeom>
              <a:solidFill>
                <a:srgbClr val="CC0000"/>
              </a:solidFill>
              <a:ln w="25400" cap="flat" cmpd="sng" algn="ctr">
                <a:solidFill>
                  <a:srgbClr val="CC0000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55" name="Rectangle 254"/>
              <p:cNvSpPr/>
              <p:nvPr/>
            </p:nvSpPr>
            <p:spPr>
              <a:xfrm>
                <a:off x="1043608" y="2132856"/>
                <a:ext cx="720080" cy="720080"/>
              </a:xfrm>
              <a:prstGeom prst="rect">
                <a:avLst/>
              </a:prstGeom>
              <a:solidFill>
                <a:srgbClr val="CC0000"/>
              </a:solidFill>
              <a:ln w="25400" cap="flat" cmpd="sng" algn="ctr">
                <a:solidFill>
                  <a:srgbClr val="CC0000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56" name="Rectangle 255"/>
              <p:cNvSpPr/>
              <p:nvPr/>
            </p:nvSpPr>
            <p:spPr>
              <a:xfrm>
                <a:off x="1763688" y="1412776"/>
                <a:ext cx="720080" cy="720080"/>
              </a:xfrm>
              <a:prstGeom prst="rect">
                <a:avLst/>
              </a:prstGeom>
              <a:solidFill>
                <a:srgbClr val="CC0000"/>
              </a:solidFill>
              <a:ln w="25400" cap="flat" cmpd="sng" algn="ctr">
                <a:solidFill>
                  <a:srgbClr val="CC0000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57" name="Rectangle 256"/>
              <p:cNvSpPr/>
              <p:nvPr/>
            </p:nvSpPr>
            <p:spPr>
              <a:xfrm>
                <a:off x="1043608" y="2852936"/>
                <a:ext cx="720080" cy="720080"/>
              </a:xfrm>
              <a:prstGeom prst="rect">
                <a:avLst/>
              </a:prstGeom>
              <a:solidFill>
                <a:srgbClr val="CC0000"/>
              </a:solidFill>
              <a:ln w="25400" cap="flat" cmpd="sng" algn="ctr">
                <a:solidFill>
                  <a:srgbClr val="CC0000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207" name="Group 206"/>
            <p:cNvGrpSpPr/>
            <p:nvPr/>
          </p:nvGrpSpPr>
          <p:grpSpPr>
            <a:xfrm>
              <a:off x="4211960" y="4132197"/>
              <a:ext cx="1102557" cy="1673067"/>
              <a:chOff x="1043608" y="1412776"/>
              <a:chExt cx="1440160" cy="2160240"/>
            </a:xfrm>
          </p:grpSpPr>
          <p:sp>
            <p:nvSpPr>
              <p:cNvPr id="250" name="Rectangle 249"/>
              <p:cNvSpPr/>
              <p:nvPr/>
            </p:nvSpPr>
            <p:spPr>
              <a:xfrm>
                <a:off x="1043608" y="1412776"/>
                <a:ext cx="720080" cy="720080"/>
              </a:xfrm>
              <a:prstGeom prst="rect">
                <a:avLst/>
              </a:prstGeom>
              <a:solidFill>
                <a:srgbClr val="CC0000"/>
              </a:solidFill>
              <a:ln w="25400" cap="flat" cmpd="sng" algn="ctr">
                <a:solidFill>
                  <a:srgbClr val="CC0000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51" name="Rectangle 250"/>
              <p:cNvSpPr/>
              <p:nvPr/>
            </p:nvSpPr>
            <p:spPr>
              <a:xfrm>
                <a:off x="1043608" y="2132856"/>
                <a:ext cx="720080" cy="720080"/>
              </a:xfrm>
              <a:prstGeom prst="rect">
                <a:avLst/>
              </a:prstGeom>
              <a:solidFill>
                <a:srgbClr val="CC0000"/>
              </a:solidFill>
              <a:ln w="25400" cap="flat" cmpd="sng" algn="ctr">
                <a:solidFill>
                  <a:srgbClr val="CC0000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52" name="Rectangle 251"/>
              <p:cNvSpPr/>
              <p:nvPr/>
            </p:nvSpPr>
            <p:spPr>
              <a:xfrm>
                <a:off x="1763688" y="1412776"/>
                <a:ext cx="720080" cy="720080"/>
              </a:xfrm>
              <a:prstGeom prst="rect">
                <a:avLst/>
              </a:prstGeom>
              <a:solidFill>
                <a:srgbClr val="CC0000"/>
              </a:solidFill>
              <a:ln w="25400" cap="flat" cmpd="sng" algn="ctr">
                <a:solidFill>
                  <a:srgbClr val="CC0000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53" name="Rectangle 252"/>
              <p:cNvSpPr/>
              <p:nvPr/>
            </p:nvSpPr>
            <p:spPr>
              <a:xfrm>
                <a:off x="1043608" y="2852936"/>
                <a:ext cx="720080" cy="720080"/>
              </a:xfrm>
              <a:prstGeom prst="rect">
                <a:avLst/>
              </a:prstGeom>
              <a:solidFill>
                <a:srgbClr val="CC0000"/>
              </a:solidFill>
              <a:ln w="25400" cap="flat" cmpd="sng" algn="ctr">
                <a:solidFill>
                  <a:srgbClr val="CC0000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208" name="Group 207"/>
            <p:cNvGrpSpPr/>
            <p:nvPr/>
          </p:nvGrpSpPr>
          <p:grpSpPr>
            <a:xfrm>
              <a:off x="5128353" y="5525616"/>
              <a:ext cx="1102557" cy="1115378"/>
              <a:chOff x="3203848" y="2852936"/>
              <a:chExt cx="1440160" cy="1440160"/>
            </a:xfrm>
          </p:grpSpPr>
          <p:sp>
            <p:nvSpPr>
              <p:cNvPr id="247" name="Rectangle 246"/>
              <p:cNvSpPr/>
              <p:nvPr/>
            </p:nvSpPr>
            <p:spPr>
              <a:xfrm>
                <a:off x="3203848" y="3573016"/>
                <a:ext cx="720080" cy="720080"/>
              </a:xfrm>
              <a:prstGeom prst="rect">
                <a:avLst/>
              </a:prstGeom>
              <a:solidFill>
                <a:srgbClr val="FFAB97"/>
              </a:solidFill>
              <a:ln w="25400" cap="flat" cmpd="sng" algn="ctr">
                <a:solidFill>
                  <a:srgbClr val="FFAB97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48" name="Rectangle 247"/>
              <p:cNvSpPr/>
              <p:nvPr/>
            </p:nvSpPr>
            <p:spPr>
              <a:xfrm>
                <a:off x="3923928" y="2852936"/>
                <a:ext cx="720080" cy="720080"/>
              </a:xfrm>
              <a:prstGeom prst="rect">
                <a:avLst/>
              </a:prstGeom>
              <a:solidFill>
                <a:srgbClr val="FFAB97"/>
              </a:solidFill>
              <a:ln w="25400" cap="flat" cmpd="sng" algn="ctr">
                <a:solidFill>
                  <a:srgbClr val="FFAB97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49" name="Rectangle 248"/>
              <p:cNvSpPr/>
              <p:nvPr/>
            </p:nvSpPr>
            <p:spPr>
              <a:xfrm>
                <a:off x="3923928" y="3573016"/>
                <a:ext cx="720080" cy="720080"/>
              </a:xfrm>
              <a:prstGeom prst="rect">
                <a:avLst/>
              </a:prstGeom>
              <a:solidFill>
                <a:srgbClr val="FFAB97"/>
              </a:solidFill>
              <a:ln w="25400" cap="flat" cmpd="sng" algn="ctr">
                <a:solidFill>
                  <a:srgbClr val="FFAB97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209" name="Group 208"/>
            <p:cNvGrpSpPr/>
            <p:nvPr/>
          </p:nvGrpSpPr>
          <p:grpSpPr>
            <a:xfrm>
              <a:off x="244360" y="3347852"/>
              <a:ext cx="1725615" cy="1718767"/>
              <a:chOff x="179512" y="3806849"/>
              <a:chExt cx="1725615" cy="1718767"/>
            </a:xfrm>
          </p:grpSpPr>
          <p:grpSp>
            <p:nvGrpSpPr>
              <p:cNvPr id="231" name="Group 230"/>
              <p:cNvGrpSpPr/>
              <p:nvPr/>
            </p:nvGrpSpPr>
            <p:grpSpPr>
              <a:xfrm rot="16200000">
                <a:off x="796160" y="3813259"/>
                <a:ext cx="1115378" cy="1102557"/>
                <a:chOff x="1763688" y="3573016"/>
                <a:chExt cx="1440160" cy="1440160"/>
              </a:xfrm>
            </p:grpSpPr>
            <p:sp>
              <p:nvSpPr>
                <p:cNvPr id="244" name="Rectangle 243"/>
                <p:cNvSpPr/>
                <p:nvPr/>
              </p:nvSpPr>
              <p:spPr>
                <a:xfrm>
                  <a:off x="1763688" y="4293096"/>
                  <a:ext cx="720080" cy="720080"/>
                </a:xfrm>
                <a:prstGeom prst="rect">
                  <a:avLst/>
                </a:prstGeom>
                <a:solidFill>
                  <a:srgbClr val="FF3B3B"/>
                </a:solidFill>
                <a:ln w="25400" cap="flat" cmpd="sng" algn="ctr">
                  <a:solidFill>
                    <a:srgbClr val="FF3B3B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45" name="Rectangle 244"/>
                <p:cNvSpPr/>
                <p:nvPr/>
              </p:nvSpPr>
              <p:spPr>
                <a:xfrm>
                  <a:off x="2483768" y="3573016"/>
                  <a:ext cx="720080" cy="720080"/>
                </a:xfrm>
                <a:prstGeom prst="rect">
                  <a:avLst/>
                </a:prstGeom>
                <a:solidFill>
                  <a:srgbClr val="FF3B3B"/>
                </a:solidFill>
                <a:ln w="25400" cap="flat" cmpd="sng" algn="ctr">
                  <a:solidFill>
                    <a:srgbClr val="FF3B3B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46" name="Rectangle 245"/>
                <p:cNvSpPr/>
                <p:nvPr/>
              </p:nvSpPr>
              <p:spPr>
                <a:xfrm>
                  <a:off x="2483768" y="4293096"/>
                  <a:ext cx="720080" cy="720080"/>
                </a:xfrm>
                <a:prstGeom prst="rect">
                  <a:avLst/>
                </a:prstGeom>
                <a:solidFill>
                  <a:srgbClr val="FF3B3B"/>
                </a:solidFill>
                <a:ln w="25400" cap="flat" cmpd="sng" algn="ctr">
                  <a:solidFill>
                    <a:srgbClr val="FF3B3B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232" name="Group 231"/>
              <p:cNvGrpSpPr/>
              <p:nvPr/>
            </p:nvGrpSpPr>
            <p:grpSpPr>
              <a:xfrm rot="16200000">
                <a:off x="619102" y="4011475"/>
                <a:ext cx="1115378" cy="1102557"/>
                <a:chOff x="2483768" y="1412776"/>
                <a:chExt cx="1440160" cy="1440160"/>
              </a:xfrm>
            </p:grpSpPr>
            <p:sp>
              <p:nvSpPr>
                <p:cNvPr id="241" name="Rectangle 240"/>
                <p:cNvSpPr/>
                <p:nvPr/>
              </p:nvSpPr>
              <p:spPr>
                <a:xfrm>
                  <a:off x="2483768" y="2132856"/>
                  <a:ext cx="720080" cy="720080"/>
                </a:xfrm>
                <a:prstGeom prst="rect">
                  <a:avLst/>
                </a:prstGeom>
                <a:solidFill>
                  <a:srgbClr val="FF3B3B"/>
                </a:solidFill>
                <a:ln w="25400" cap="flat" cmpd="sng" algn="ctr">
                  <a:solidFill>
                    <a:srgbClr val="FF3B3B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42" name="Rectangle 241"/>
                <p:cNvSpPr/>
                <p:nvPr/>
              </p:nvSpPr>
              <p:spPr>
                <a:xfrm>
                  <a:off x="3203848" y="1412776"/>
                  <a:ext cx="720080" cy="720080"/>
                </a:xfrm>
                <a:prstGeom prst="rect">
                  <a:avLst/>
                </a:prstGeom>
                <a:solidFill>
                  <a:srgbClr val="FF3B3B"/>
                </a:solidFill>
                <a:ln w="25400" cap="flat" cmpd="sng" algn="ctr">
                  <a:solidFill>
                    <a:srgbClr val="FF3B3B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43" name="Rectangle 242"/>
                <p:cNvSpPr/>
                <p:nvPr/>
              </p:nvSpPr>
              <p:spPr>
                <a:xfrm>
                  <a:off x="3203848" y="2132856"/>
                  <a:ext cx="720080" cy="720080"/>
                </a:xfrm>
                <a:prstGeom prst="rect">
                  <a:avLst/>
                </a:prstGeom>
                <a:solidFill>
                  <a:srgbClr val="FF3B3B"/>
                </a:solidFill>
                <a:ln w="25400" cap="flat" cmpd="sng" algn="ctr">
                  <a:solidFill>
                    <a:srgbClr val="FF3B3B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233" name="Group 232"/>
              <p:cNvGrpSpPr/>
              <p:nvPr/>
            </p:nvGrpSpPr>
            <p:grpSpPr>
              <a:xfrm rot="16200000">
                <a:off x="389126" y="4264248"/>
                <a:ext cx="1115378" cy="1102557"/>
                <a:chOff x="2483768" y="1412776"/>
                <a:chExt cx="1440160" cy="1440160"/>
              </a:xfrm>
            </p:grpSpPr>
            <p:sp>
              <p:nvSpPr>
                <p:cNvPr id="238" name="Rectangle 237"/>
                <p:cNvSpPr/>
                <p:nvPr/>
              </p:nvSpPr>
              <p:spPr>
                <a:xfrm>
                  <a:off x="2483768" y="2132856"/>
                  <a:ext cx="720080" cy="720080"/>
                </a:xfrm>
                <a:prstGeom prst="rect">
                  <a:avLst/>
                </a:prstGeom>
                <a:solidFill>
                  <a:srgbClr val="FF3B3B"/>
                </a:solidFill>
                <a:ln w="25400" cap="flat" cmpd="sng" algn="ctr">
                  <a:solidFill>
                    <a:srgbClr val="FF3B3B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39" name="Rectangle 238"/>
                <p:cNvSpPr/>
                <p:nvPr/>
              </p:nvSpPr>
              <p:spPr>
                <a:xfrm>
                  <a:off x="3203848" y="1412776"/>
                  <a:ext cx="720080" cy="720080"/>
                </a:xfrm>
                <a:prstGeom prst="rect">
                  <a:avLst/>
                </a:prstGeom>
                <a:solidFill>
                  <a:srgbClr val="FF3B3B"/>
                </a:solidFill>
                <a:ln w="25400" cap="flat" cmpd="sng" algn="ctr">
                  <a:solidFill>
                    <a:srgbClr val="FF3B3B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40" name="Rectangle 239"/>
                <p:cNvSpPr/>
                <p:nvPr/>
              </p:nvSpPr>
              <p:spPr>
                <a:xfrm>
                  <a:off x="3203848" y="2132856"/>
                  <a:ext cx="720080" cy="720080"/>
                </a:xfrm>
                <a:prstGeom prst="rect">
                  <a:avLst/>
                </a:prstGeom>
                <a:solidFill>
                  <a:srgbClr val="FF3B3B"/>
                </a:solidFill>
                <a:ln w="25400" cap="flat" cmpd="sng" algn="ctr">
                  <a:solidFill>
                    <a:srgbClr val="FF3B3B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234" name="Group 233"/>
              <p:cNvGrpSpPr/>
              <p:nvPr/>
            </p:nvGrpSpPr>
            <p:grpSpPr>
              <a:xfrm rot="16200000">
                <a:off x="173102" y="4416648"/>
                <a:ext cx="1115378" cy="1102557"/>
                <a:chOff x="2483768" y="1412776"/>
                <a:chExt cx="1440160" cy="1440160"/>
              </a:xfrm>
            </p:grpSpPr>
            <p:sp>
              <p:nvSpPr>
                <p:cNvPr id="235" name="Rectangle 234"/>
                <p:cNvSpPr/>
                <p:nvPr/>
              </p:nvSpPr>
              <p:spPr>
                <a:xfrm>
                  <a:off x="2483768" y="2132856"/>
                  <a:ext cx="720080" cy="720080"/>
                </a:xfrm>
                <a:prstGeom prst="rect">
                  <a:avLst/>
                </a:prstGeom>
                <a:solidFill>
                  <a:srgbClr val="FF3B3B"/>
                </a:solidFill>
                <a:ln w="25400" cap="flat" cmpd="sng" algn="ctr">
                  <a:solidFill>
                    <a:srgbClr val="FF3B3B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36" name="Rectangle 235"/>
                <p:cNvSpPr/>
                <p:nvPr/>
              </p:nvSpPr>
              <p:spPr>
                <a:xfrm>
                  <a:off x="3203848" y="1412776"/>
                  <a:ext cx="720080" cy="720080"/>
                </a:xfrm>
                <a:prstGeom prst="rect">
                  <a:avLst/>
                </a:prstGeom>
                <a:solidFill>
                  <a:srgbClr val="FF3B3B"/>
                </a:solidFill>
                <a:ln w="25400" cap="flat" cmpd="sng" algn="ctr">
                  <a:solidFill>
                    <a:srgbClr val="FF3B3B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37" name="Rectangle 236"/>
                <p:cNvSpPr/>
                <p:nvPr/>
              </p:nvSpPr>
              <p:spPr>
                <a:xfrm>
                  <a:off x="3203848" y="2132856"/>
                  <a:ext cx="720080" cy="720080"/>
                </a:xfrm>
                <a:prstGeom prst="rect">
                  <a:avLst/>
                </a:prstGeom>
                <a:solidFill>
                  <a:srgbClr val="FF3B3B"/>
                </a:solidFill>
                <a:ln w="25400" cap="flat" cmpd="sng" algn="ctr">
                  <a:solidFill>
                    <a:srgbClr val="FF3B3B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210" name="Group 209"/>
            <p:cNvGrpSpPr/>
            <p:nvPr/>
          </p:nvGrpSpPr>
          <p:grpSpPr>
            <a:xfrm>
              <a:off x="387868" y="5157192"/>
              <a:ext cx="1517258" cy="1538805"/>
              <a:chOff x="387868" y="5157192"/>
              <a:chExt cx="1517258" cy="1538805"/>
            </a:xfrm>
          </p:grpSpPr>
          <p:grpSp>
            <p:nvGrpSpPr>
              <p:cNvPr id="211" name="Group 210"/>
              <p:cNvGrpSpPr/>
              <p:nvPr/>
            </p:nvGrpSpPr>
            <p:grpSpPr>
              <a:xfrm>
                <a:off x="802569" y="5157192"/>
                <a:ext cx="1102557" cy="1115378"/>
                <a:chOff x="3203848" y="1412776"/>
                <a:chExt cx="1440160" cy="1440160"/>
              </a:xfrm>
            </p:grpSpPr>
            <p:sp>
              <p:nvSpPr>
                <p:cNvPr id="227" name="Rectangle 226"/>
                <p:cNvSpPr/>
                <p:nvPr/>
              </p:nvSpPr>
              <p:spPr>
                <a:xfrm>
                  <a:off x="3923928" y="1412776"/>
                  <a:ext cx="720080" cy="720080"/>
                </a:xfrm>
                <a:prstGeom prst="rect">
                  <a:avLst/>
                </a:prstGeom>
                <a:solidFill>
                  <a:srgbClr val="92D050"/>
                </a:solidFill>
                <a:ln w="25400" cap="flat" cmpd="sng" algn="ctr">
                  <a:solidFill>
                    <a:srgbClr val="92D050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28" name="Rectangle 227"/>
                <p:cNvSpPr/>
                <p:nvPr/>
              </p:nvSpPr>
              <p:spPr>
                <a:xfrm>
                  <a:off x="3923928" y="2132856"/>
                  <a:ext cx="720080" cy="720080"/>
                </a:xfrm>
                <a:prstGeom prst="rect">
                  <a:avLst/>
                </a:prstGeom>
                <a:solidFill>
                  <a:srgbClr val="92D050"/>
                </a:solidFill>
                <a:ln w="25400" cap="flat" cmpd="sng" algn="ctr">
                  <a:solidFill>
                    <a:srgbClr val="92D050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29" name="Rectangle 228"/>
                <p:cNvSpPr/>
                <p:nvPr/>
              </p:nvSpPr>
              <p:spPr>
                <a:xfrm>
                  <a:off x="3203848" y="1412776"/>
                  <a:ext cx="720080" cy="720080"/>
                </a:xfrm>
                <a:prstGeom prst="rect">
                  <a:avLst/>
                </a:prstGeom>
                <a:solidFill>
                  <a:srgbClr val="92D050"/>
                </a:solidFill>
                <a:ln w="25400" cap="flat" cmpd="sng" algn="ctr">
                  <a:solidFill>
                    <a:srgbClr val="92D050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30" name="Rectangle 229"/>
                <p:cNvSpPr/>
                <p:nvPr/>
              </p:nvSpPr>
              <p:spPr>
                <a:xfrm>
                  <a:off x="3203848" y="2132856"/>
                  <a:ext cx="720080" cy="720080"/>
                </a:xfrm>
                <a:prstGeom prst="rect">
                  <a:avLst/>
                </a:prstGeom>
                <a:solidFill>
                  <a:srgbClr val="92D050"/>
                </a:solidFill>
                <a:ln w="25400" cap="flat" cmpd="sng" algn="ctr">
                  <a:solidFill>
                    <a:srgbClr val="92D050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212" name="Group 211"/>
              <p:cNvGrpSpPr/>
              <p:nvPr/>
            </p:nvGrpSpPr>
            <p:grpSpPr>
              <a:xfrm>
                <a:off x="658553" y="5301208"/>
                <a:ext cx="1102557" cy="1115378"/>
                <a:chOff x="3203848" y="1412776"/>
                <a:chExt cx="1440160" cy="1440160"/>
              </a:xfrm>
            </p:grpSpPr>
            <p:sp>
              <p:nvSpPr>
                <p:cNvPr id="223" name="Rectangle 222"/>
                <p:cNvSpPr/>
                <p:nvPr/>
              </p:nvSpPr>
              <p:spPr>
                <a:xfrm>
                  <a:off x="3923928" y="1412776"/>
                  <a:ext cx="720080" cy="720080"/>
                </a:xfrm>
                <a:prstGeom prst="rect">
                  <a:avLst/>
                </a:prstGeom>
                <a:solidFill>
                  <a:srgbClr val="92D050"/>
                </a:solidFill>
                <a:ln w="25400" cap="flat" cmpd="sng" algn="ctr">
                  <a:solidFill>
                    <a:srgbClr val="92D050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24" name="Rectangle 223"/>
                <p:cNvSpPr/>
                <p:nvPr/>
              </p:nvSpPr>
              <p:spPr>
                <a:xfrm>
                  <a:off x="3923928" y="2132856"/>
                  <a:ext cx="720080" cy="720080"/>
                </a:xfrm>
                <a:prstGeom prst="rect">
                  <a:avLst/>
                </a:prstGeom>
                <a:solidFill>
                  <a:srgbClr val="92D050"/>
                </a:solidFill>
                <a:ln w="25400" cap="flat" cmpd="sng" algn="ctr">
                  <a:solidFill>
                    <a:srgbClr val="92D050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25" name="Rectangle 224"/>
                <p:cNvSpPr/>
                <p:nvPr/>
              </p:nvSpPr>
              <p:spPr>
                <a:xfrm>
                  <a:off x="3203848" y="1412776"/>
                  <a:ext cx="720080" cy="720080"/>
                </a:xfrm>
                <a:prstGeom prst="rect">
                  <a:avLst/>
                </a:prstGeom>
                <a:solidFill>
                  <a:srgbClr val="92D050"/>
                </a:solidFill>
                <a:ln w="25400" cap="flat" cmpd="sng" algn="ctr">
                  <a:solidFill>
                    <a:srgbClr val="92D050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26" name="Rectangle 225"/>
                <p:cNvSpPr/>
                <p:nvPr/>
              </p:nvSpPr>
              <p:spPr>
                <a:xfrm>
                  <a:off x="3203848" y="2132856"/>
                  <a:ext cx="720080" cy="720080"/>
                </a:xfrm>
                <a:prstGeom prst="rect">
                  <a:avLst/>
                </a:prstGeom>
                <a:solidFill>
                  <a:srgbClr val="92D050"/>
                </a:solidFill>
                <a:ln w="25400" cap="flat" cmpd="sng" algn="ctr">
                  <a:solidFill>
                    <a:srgbClr val="92D050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213" name="Group 212"/>
              <p:cNvGrpSpPr/>
              <p:nvPr/>
            </p:nvGrpSpPr>
            <p:grpSpPr>
              <a:xfrm>
                <a:off x="531884" y="5436603"/>
                <a:ext cx="1102557" cy="1115378"/>
                <a:chOff x="3203848" y="1412776"/>
                <a:chExt cx="1440160" cy="1440160"/>
              </a:xfrm>
            </p:grpSpPr>
            <p:sp>
              <p:nvSpPr>
                <p:cNvPr id="219" name="Rectangle 218"/>
                <p:cNvSpPr/>
                <p:nvPr/>
              </p:nvSpPr>
              <p:spPr>
                <a:xfrm>
                  <a:off x="3923928" y="1412776"/>
                  <a:ext cx="720080" cy="720080"/>
                </a:xfrm>
                <a:prstGeom prst="rect">
                  <a:avLst/>
                </a:prstGeom>
                <a:solidFill>
                  <a:srgbClr val="92D050"/>
                </a:solidFill>
                <a:ln w="25400" cap="flat" cmpd="sng" algn="ctr">
                  <a:solidFill>
                    <a:srgbClr val="92D050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20" name="Rectangle 219"/>
                <p:cNvSpPr/>
                <p:nvPr/>
              </p:nvSpPr>
              <p:spPr>
                <a:xfrm>
                  <a:off x="3923928" y="2132856"/>
                  <a:ext cx="720080" cy="720080"/>
                </a:xfrm>
                <a:prstGeom prst="rect">
                  <a:avLst/>
                </a:prstGeom>
                <a:solidFill>
                  <a:srgbClr val="92D050"/>
                </a:solidFill>
                <a:ln w="25400" cap="flat" cmpd="sng" algn="ctr">
                  <a:solidFill>
                    <a:srgbClr val="92D050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21" name="Rectangle 220"/>
                <p:cNvSpPr/>
                <p:nvPr/>
              </p:nvSpPr>
              <p:spPr>
                <a:xfrm>
                  <a:off x="3203848" y="1412776"/>
                  <a:ext cx="720080" cy="720080"/>
                </a:xfrm>
                <a:prstGeom prst="rect">
                  <a:avLst/>
                </a:prstGeom>
                <a:solidFill>
                  <a:srgbClr val="92D050"/>
                </a:solidFill>
                <a:ln w="25400" cap="flat" cmpd="sng" algn="ctr">
                  <a:solidFill>
                    <a:srgbClr val="92D050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22" name="Rectangle 221"/>
                <p:cNvSpPr/>
                <p:nvPr/>
              </p:nvSpPr>
              <p:spPr>
                <a:xfrm>
                  <a:off x="3203848" y="2132856"/>
                  <a:ext cx="720080" cy="720080"/>
                </a:xfrm>
                <a:prstGeom prst="rect">
                  <a:avLst/>
                </a:prstGeom>
                <a:solidFill>
                  <a:srgbClr val="92D050"/>
                </a:solidFill>
                <a:ln w="25400" cap="flat" cmpd="sng" algn="ctr">
                  <a:solidFill>
                    <a:srgbClr val="92D050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214" name="Group 213"/>
              <p:cNvGrpSpPr/>
              <p:nvPr/>
            </p:nvGrpSpPr>
            <p:grpSpPr>
              <a:xfrm>
                <a:off x="387868" y="5580619"/>
                <a:ext cx="1102557" cy="1115378"/>
                <a:chOff x="3203848" y="1412776"/>
                <a:chExt cx="1440160" cy="1440160"/>
              </a:xfrm>
            </p:grpSpPr>
            <p:sp>
              <p:nvSpPr>
                <p:cNvPr id="215" name="Rectangle 214"/>
                <p:cNvSpPr/>
                <p:nvPr/>
              </p:nvSpPr>
              <p:spPr>
                <a:xfrm>
                  <a:off x="3923928" y="1412776"/>
                  <a:ext cx="720080" cy="720080"/>
                </a:xfrm>
                <a:prstGeom prst="rect">
                  <a:avLst/>
                </a:prstGeom>
                <a:solidFill>
                  <a:srgbClr val="92D050"/>
                </a:solidFill>
                <a:ln w="25400" cap="flat" cmpd="sng" algn="ctr">
                  <a:solidFill>
                    <a:srgbClr val="92D050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16" name="Rectangle 215"/>
                <p:cNvSpPr/>
                <p:nvPr/>
              </p:nvSpPr>
              <p:spPr>
                <a:xfrm>
                  <a:off x="3923928" y="2132856"/>
                  <a:ext cx="720080" cy="720080"/>
                </a:xfrm>
                <a:prstGeom prst="rect">
                  <a:avLst/>
                </a:prstGeom>
                <a:solidFill>
                  <a:srgbClr val="92D050"/>
                </a:solidFill>
                <a:ln w="25400" cap="flat" cmpd="sng" algn="ctr">
                  <a:solidFill>
                    <a:srgbClr val="92D050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17" name="Rectangle 216"/>
                <p:cNvSpPr/>
                <p:nvPr/>
              </p:nvSpPr>
              <p:spPr>
                <a:xfrm>
                  <a:off x="3203848" y="1412776"/>
                  <a:ext cx="720080" cy="720080"/>
                </a:xfrm>
                <a:prstGeom prst="rect">
                  <a:avLst/>
                </a:prstGeom>
                <a:solidFill>
                  <a:srgbClr val="92D050"/>
                </a:solidFill>
                <a:ln w="25400" cap="flat" cmpd="sng" algn="ctr">
                  <a:solidFill>
                    <a:srgbClr val="92D050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18" name="Rectangle 217"/>
                <p:cNvSpPr/>
                <p:nvPr/>
              </p:nvSpPr>
              <p:spPr>
                <a:xfrm>
                  <a:off x="3203848" y="2132856"/>
                  <a:ext cx="720080" cy="720080"/>
                </a:xfrm>
                <a:prstGeom prst="rect">
                  <a:avLst/>
                </a:prstGeom>
                <a:solidFill>
                  <a:srgbClr val="92D050"/>
                </a:solidFill>
                <a:ln w="25400" cap="flat" cmpd="sng" algn="ctr">
                  <a:solidFill>
                    <a:srgbClr val="92D050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</p:grpSp>
      </p:grpSp>
      <p:sp>
        <p:nvSpPr>
          <p:cNvPr id="293" name="Right Arrow 292"/>
          <p:cNvSpPr/>
          <p:nvPr/>
        </p:nvSpPr>
        <p:spPr bwMode="auto">
          <a:xfrm rot="20942259">
            <a:off x="4377817" y="2708362"/>
            <a:ext cx="2130330" cy="1046601"/>
          </a:xfrm>
          <a:prstGeom prst="rightArrow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94" name="Right Arrow 293"/>
          <p:cNvSpPr/>
          <p:nvPr/>
        </p:nvSpPr>
        <p:spPr bwMode="auto">
          <a:xfrm rot="5400000">
            <a:off x="6575417" y="3553773"/>
            <a:ext cx="1166658" cy="1046601"/>
          </a:xfrm>
          <a:prstGeom prst="rightArrow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2340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Paradigms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600" dirty="0" smtClean="0"/>
              <a:t>Regardless of paradigm</a:t>
            </a:r>
            <a:r>
              <a:rPr lang="en-US" sz="2600" baseline="0" dirty="0" smtClean="0"/>
              <a:t> </a:t>
            </a:r>
            <a:r>
              <a:rPr lang="en-US" sz="2600" b="1" baseline="0" dirty="0" smtClean="0"/>
              <a:t>the content is the same</a:t>
            </a:r>
            <a:endParaRPr lang="en-US" sz="2600" b="0" baseline="0" dirty="0" smtClean="0"/>
          </a:p>
          <a:p>
            <a:r>
              <a:rPr lang="en-US" sz="2600" b="0" baseline="0" dirty="0" smtClean="0"/>
              <a:t>This means it’s straight-forward to share content across paradigms</a:t>
            </a:r>
          </a:p>
          <a:p>
            <a:pPr lvl="1"/>
            <a:r>
              <a:rPr lang="en-US" sz="2600" dirty="0" smtClean="0"/>
              <a:t>E.g. Receive a lab result in a message.  Package it in a discharge</a:t>
            </a:r>
            <a:r>
              <a:rPr lang="en-US" sz="2600" baseline="0" dirty="0" smtClean="0"/>
              <a:t> summary document</a:t>
            </a:r>
          </a:p>
          <a:p>
            <a:pPr lvl="0"/>
            <a:r>
              <a:rPr lang="en-US" sz="2600" dirty="0" smtClean="0"/>
              <a:t>It also means constraints can be shared across paradigms</a:t>
            </a:r>
          </a:p>
          <a:p>
            <a:pPr lvl="1"/>
            <a:r>
              <a:rPr lang="en-US" sz="2600" dirty="0" smtClean="0"/>
              <a:t>E.g. Define a profile for Blood Pressure and use it on resources in messages, documents, REST and services</a:t>
            </a:r>
            <a:endParaRPr lang="en-CA" sz="2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39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34121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83568" y="2492896"/>
            <a:ext cx="4227439" cy="30469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sz="4800" b="1" dirty="0" err="1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F</a:t>
            </a:r>
            <a:r>
              <a:rPr lang="nl-NL" sz="4800" dirty="0" err="1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ast</a:t>
            </a:r>
            <a:endParaRPr lang="nl-NL" sz="4800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  <a:p>
            <a:r>
              <a:rPr lang="nl-NL" sz="48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H</a:t>
            </a:r>
            <a:r>
              <a:rPr lang="nl-NL" sz="4800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ealthcare</a:t>
            </a:r>
            <a:endParaRPr lang="nl-NL" sz="4800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  <a:p>
            <a:r>
              <a:rPr lang="nl-NL" sz="4800" b="1" dirty="0" err="1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I</a:t>
            </a:r>
            <a:r>
              <a:rPr lang="nl-NL" sz="4800" dirty="0" err="1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nteroperability</a:t>
            </a:r>
            <a:endParaRPr lang="nl-NL" sz="4800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  <a:p>
            <a:r>
              <a:rPr lang="nl-NL" sz="48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R</a:t>
            </a:r>
            <a:r>
              <a:rPr lang="nl-NL" sz="4800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esources</a:t>
            </a:r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995658"/>
            <a:ext cx="4536504" cy="387352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8258" y="2180863"/>
            <a:ext cx="4226159" cy="400865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14685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REST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Simple, out-of-the-box interoperability</a:t>
            </a:r>
          </a:p>
          <a:p>
            <a:r>
              <a:rPr lang="en-US" dirty="0" smtClean="0"/>
              <a:t>Leverage</a:t>
            </a:r>
            <a:r>
              <a:rPr lang="en-US" baseline="0" dirty="0" smtClean="0"/>
              <a:t> HTTP: GET, POST, etc.</a:t>
            </a:r>
          </a:p>
          <a:p>
            <a:r>
              <a:rPr lang="en-US" dirty="0" smtClean="0"/>
              <a:t>Pre-defined operations</a:t>
            </a:r>
          </a:p>
          <a:p>
            <a:pPr lvl="1"/>
            <a:r>
              <a:rPr lang="en-US" dirty="0" smtClean="0"/>
              <a:t>Create, Read, Update, Delete</a:t>
            </a:r>
          </a:p>
          <a:p>
            <a:pPr lvl="1"/>
            <a:r>
              <a:rPr lang="en-US" dirty="0" smtClean="0"/>
              <a:t>Also: History, Read Version, Search, Updates, Validate, Conformance &amp; Batch</a:t>
            </a:r>
          </a:p>
          <a:p>
            <a:r>
              <a:rPr lang="en-US" dirty="0" smtClean="0"/>
              <a:t>Works best in environments where control resides on client side and trust relationship exists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40</a:t>
            </a:fld>
            <a:endParaRPr lang="en-CA" dirty="0"/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4051024739"/>
              </p:ext>
            </p:extLst>
          </p:nvPr>
        </p:nvGraphicFramePr>
        <p:xfrm>
          <a:off x="5076056" y="260648"/>
          <a:ext cx="1775520" cy="15437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618121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Just a quick GET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GET </a:t>
            </a:r>
            <a:r>
              <a:rPr lang="en-US" sz="2800" b="1" dirty="0" smtClean="0"/>
              <a:t>/</a:t>
            </a:r>
            <a:r>
              <a:rPr lang="en-US" sz="2800" b="1" dirty="0" err="1" smtClean="0"/>
              <a:t>fhir</a:t>
            </a:r>
            <a:r>
              <a:rPr lang="en-US" sz="2800" b="1" dirty="0" smtClean="0"/>
              <a:t>/person/@1</a:t>
            </a:r>
            <a:r>
              <a:rPr lang="en-US" sz="2800" dirty="0" smtClean="0"/>
              <a:t> </a:t>
            </a:r>
            <a:endParaRPr lang="en-US" sz="2800" dirty="0" smtClean="0"/>
          </a:p>
          <a:p>
            <a:endParaRPr lang="en-US" sz="1800" dirty="0" smtClean="0"/>
          </a:p>
          <a:p>
            <a:r>
              <a:rPr lang="en-US" dirty="0" smtClean="0"/>
              <a:t>HTTP/1.1 </a:t>
            </a:r>
            <a:r>
              <a:rPr lang="en-US" dirty="0" smtClean="0"/>
              <a:t>200 OK</a:t>
            </a:r>
          </a:p>
          <a:p>
            <a:r>
              <a:rPr lang="en-US" dirty="0" smtClean="0"/>
              <a:t>Content-Type: </a:t>
            </a:r>
            <a:r>
              <a:rPr lang="en-US" b="1" dirty="0" smtClean="0"/>
              <a:t>text/</a:t>
            </a:r>
            <a:r>
              <a:rPr lang="en-US" b="1" dirty="0" err="1" smtClean="0"/>
              <a:t>xml+fhir;charset</a:t>
            </a:r>
            <a:r>
              <a:rPr lang="en-US" b="1" dirty="0" smtClean="0"/>
              <a:t>=utf-8</a:t>
            </a:r>
          </a:p>
          <a:p>
            <a:r>
              <a:rPr lang="en-US" dirty="0" smtClean="0"/>
              <a:t>Content-Length: 787</a:t>
            </a:r>
          </a:p>
          <a:p>
            <a:r>
              <a:rPr lang="en-US" dirty="0" smtClean="0"/>
              <a:t>Content-Location: </a:t>
            </a:r>
            <a:r>
              <a:rPr lang="en-US" dirty="0" smtClean="0"/>
              <a:t>http</a:t>
            </a:r>
            <a:r>
              <a:rPr lang="en-US" dirty="0" smtClean="0"/>
              <a:t>://fhir.furore.com/fhir/person/@1/history/@1</a:t>
            </a:r>
          </a:p>
          <a:p>
            <a:r>
              <a:rPr lang="en-US" dirty="0" smtClean="0"/>
              <a:t>Last-Modified: Tue, 29 May 2012 23:45:32 GMT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0" y="6303963"/>
            <a:ext cx="720725" cy="220662"/>
          </a:xfrm>
          <a:prstGeom prst="rect">
            <a:avLst/>
          </a:prstGeom>
        </p:spPr>
        <p:txBody>
          <a:bodyPr/>
          <a:lstStyle/>
          <a:p>
            <a:fld id="{2CD36790-EF9F-4521-A783-189BE19EEE4B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95536" y="4149080"/>
            <a:ext cx="7924800" cy="18928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1200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nb-NO" sz="1200" dirty="0" smtClean="0">
                <a:latin typeface="Courier New" pitchFamily="49" charset="0"/>
                <a:cs typeface="Courier New" pitchFamily="49" charset="0"/>
              </a:rPr>
              <a:t>Person </a:t>
            </a:r>
            <a:r>
              <a:rPr lang="nb-NO" sz="1200" dirty="0" smtClean="0">
                <a:latin typeface="Courier New" pitchFamily="49" charset="0"/>
                <a:cs typeface="Courier New" pitchFamily="49" charset="0"/>
              </a:rPr>
              <a:t>xmlns</a:t>
            </a:r>
            <a:r>
              <a:rPr lang="nb-NO" sz="1200" dirty="0">
                <a:latin typeface="Courier New" pitchFamily="49" charset="0"/>
                <a:cs typeface="Courier New" pitchFamily="49" charset="0"/>
              </a:rPr>
              <a:t>="http://hl7.org/fhir</a:t>
            </a:r>
            <a:r>
              <a:rPr lang="nb-NO" sz="1200" dirty="0" smtClean="0">
                <a:latin typeface="Courier New" pitchFamily="49" charset="0"/>
                <a:cs typeface="Courier New" pitchFamily="49" charset="0"/>
              </a:rPr>
              <a:t>"&gt;&lt;</a:t>
            </a:r>
            <a:r>
              <a:rPr lang="nb-NO" sz="1200" dirty="0">
                <a:latin typeface="Courier New" pitchFamily="49" charset="0"/>
                <a:cs typeface="Courier New" pitchFamily="49" charset="0"/>
              </a:rPr>
              <a:t>identifier&gt;&lt;label&gt;SSN&lt;/label</a:t>
            </a:r>
            <a:r>
              <a:rPr lang="nb-NO" sz="1200" dirty="0" smtClean="0"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identifier&gt;&lt;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system&gt;http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://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hl7.org/fhir/sid/usssn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&lt;/system&gt;&lt;id&gt;444222222&lt;/id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&gt; &lt;/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identifier&gt;&lt;/identifier&gt;&lt;name&gt;&lt;use&gt;official&lt;/use&gt;&lt;family&gt;Everywoman&lt;/family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&gt; &lt;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given&gt;Eve&lt;/given&gt;&lt;/name&gt;&lt;telecom&gt;&lt;system&gt;phone&lt;/system&gt;&lt;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value&gt;555-555 2003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&lt;/value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&gt; &lt;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use&gt;work&lt;/use&gt;&lt;/telecom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&gt;&lt;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gender&gt;&lt;system&gt;http://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hl7.org/fhir/sid/v2-0001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&lt;/system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&gt;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code&gt;F&lt;/code&gt;&lt;/gender&gt;&lt;birthDate&gt;1973-05-31&lt;/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birthDate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&gt;&lt;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address&gt;&lt;use&gt;home&lt;/use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&gt; &lt;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line&gt;2222 Home Street&lt;/line&gt;&lt;/address&gt;&lt;text&gt;&lt;status&gt;generated&lt;/status&gt;&lt;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div </a:t>
            </a:r>
            <a:r>
              <a:rPr lang="en-US" sz="1200" dirty="0" err="1" smtClean="0">
                <a:latin typeface="Courier New" pitchFamily="49" charset="0"/>
                <a:cs typeface="Courier New" pitchFamily="49" charset="0"/>
              </a:rPr>
              <a:t>xmlns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="http://www.w3.org/1999/xhtml"&gt;Everywoman, Eve.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SSN:</a:t>
            </a:r>
            <a:r>
              <a:rPr lang="nl-NL" sz="1200" dirty="0" smtClean="0">
                <a:latin typeface="Courier New" pitchFamily="49" charset="0"/>
                <a:cs typeface="Courier New" pitchFamily="49" charset="0"/>
              </a:rPr>
              <a:t>444222222</a:t>
            </a:r>
            <a:r>
              <a:rPr lang="nl-NL" sz="1200" dirty="0">
                <a:latin typeface="Courier New" pitchFamily="49" charset="0"/>
                <a:cs typeface="Courier New" pitchFamily="49" charset="0"/>
              </a:rPr>
              <a:t>&lt;/div&gt;&lt;/</a:t>
            </a:r>
            <a:r>
              <a:rPr lang="nl-NL" sz="1200" dirty="0" err="1">
                <a:latin typeface="Courier New" pitchFamily="49" charset="0"/>
                <a:cs typeface="Courier New" pitchFamily="49" charset="0"/>
              </a:rPr>
              <a:t>text</a:t>
            </a:r>
            <a:r>
              <a:rPr lang="nl-NL" sz="1200" dirty="0">
                <a:latin typeface="Courier New" pitchFamily="49" charset="0"/>
                <a:cs typeface="Courier New" pitchFamily="49" charset="0"/>
              </a:rPr>
              <a:t>&gt;&lt;/Person&gt;</a:t>
            </a:r>
          </a:p>
          <a:p>
            <a:endParaRPr lang="nl-NL" sz="900" dirty="0">
              <a:latin typeface="Courier New" pitchFamily="49" charset="0"/>
              <a:cs typeface="Courier New" pitchFamily="49" charset="0"/>
            </a:endParaRPr>
          </a:p>
        </p:txBody>
      </p:sp>
      <p:cxnSp>
        <p:nvCxnSpPr>
          <p:cNvPr id="9" name="Straight Arrow Connector 8"/>
          <p:cNvCxnSpPr>
            <a:stCxn id="10" idx="2"/>
          </p:cNvCxnSpPr>
          <p:nvPr/>
        </p:nvCxnSpPr>
        <p:spPr bwMode="auto">
          <a:xfrm flipH="1">
            <a:off x="4604084" y="2943381"/>
            <a:ext cx="1341268" cy="96253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Cloud 9"/>
          <p:cNvSpPr/>
          <p:nvPr/>
        </p:nvSpPr>
        <p:spPr bwMode="auto">
          <a:xfrm>
            <a:off x="5940152" y="2486181"/>
            <a:ext cx="1676400" cy="914400"/>
          </a:xfrm>
          <a:prstGeom prst="cloud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UTF-8</a:t>
            </a:r>
            <a:r>
              <a:rPr kumimoji="0" lang="en-US" sz="1800" b="0" i="0" u="none" strike="noStrike" cap="none" normalizeH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 encoded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0959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4"/>
          <p:cNvGrpSpPr>
            <a:grpSpLocks/>
          </p:cNvGrpSpPr>
          <p:nvPr/>
        </p:nvGrpSpPr>
        <p:grpSpPr bwMode="auto">
          <a:xfrm>
            <a:off x="504781" y="1602240"/>
            <a:ext cx="3740150" cy="4851096"/>
            <a:chOff x="0" y="0"/>
            <a:chExt cx="2449" cy="1859"/>
          </a:xfrm>
        </p:grpSpPr>
        <p:sp>
          <p:nvSpPr>
            <p:cNvPr id="43" name="AutoShape 2"/>
            <p:cNvSpPr>
              <a:spLocks/>
            </p:cNvSpPr>
            <p:nvPr/>
          </p:nvSpPr>
          <p:spPr bwMode="auto">
            <a:xfrm>
              <a:off x="0" y="0"/>
              <a:ext cx="2449" cy="1859"/>
            </a:xfrm>
            <a:prstGeom prst="roundRect">
              <a:avLst>
                <a:gd name="adj" fmla="val 16667"/>
              </a:avLst>
            </a:prstGeom>
            <a:solidFill>
              <a:srgbClr val="E9CBC3"/>
            </a:solidFill>
            <a:ln w="9525" cap="flat">
              <a:solidFill>
                <a:srgbClr val="338FA5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8100" dist="23000" dir="5400000" algn="ctr" rotWithShape="0">
                <a:schemeClr val="bg2">
                  <a:alpha val="34999"/>
                </a:schemeClr>
              </a:outerShdw>
            </a:effectLst>
          </p:spPr>
          <p:txBody>
            <a:bodyPr lIns="0" tIns="0" rIns="0" bIns="0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44" name="Rectangle 3"/>
            <p:cNvSpPr>
              <a:spLocks/>
            </p:cNvSpPr>
            <p:nvPr/>
          </p:nvSpPr>
          <p:spPr bwMode="auto">
            <a:xfrm>
              <a:off x="92" y="90"/>
              <a:ext cx="2264" cy="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38100" tIns="38100" rIns="38100" bIns="38100"/>
            <a:lstStyle/>
            <a:p>
              <a:endParaRPr lang="en-US" sz="1800" dirty="0">
                <a:solidFill>
                  <a:schemeClr val="tx1"/>
                </a:solidFill>
                <a:latin typeface="Calibri" charset="0"/>
                <a:ea typeface="ＭＳ Ｐゴシック" charset="0"/>
                <a:sym typeface="Calibri" charset="0"/>
              </a:endParaRPr>
            </a:p>
          </p:txBody>
        </p:sp>
      </p:grpSp>
      <p:sp>
        <p:nvSpPr>
          <p:cNvPr id="36869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FHIR Document</a:t>
            </a:r>
            <a:endParaRPr lang="en-US" dirty="0" smtClean="0"/>
          </a:p>
        </p:txBody>
      </p:sp>
      <p:sp>
        <p:nvSpPr>
          <p:cNvPr id="36870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4499992" y="1828800"/>
            <a:ext cx="4263008" cy="4480520"/>
          </a:xfrm>
        </p:spPr>
        <p:txBody>
          <a:bodyPr/>
          <a:lstStyle/>
          <a:p>
            <a:r>
              <a:rPr lang="en-US" sz="2800" dirty="0"/>
              <a:t>Similar to CDA</a:t>
            </a:r>
          </a:p>
          <a:p>
            <a:r>
              <a:rPr lang="en-US" sz="2800" dirty="0" smtClean="0"/>
              <a:t>A </a:t>
            </a:r>
            <a:r>
              <a:rPr lang="en-US" sz="2800" dirty="0" smtClean="0"/>
              <a:t>point in time collection of </a:t>
            </a:r>
            <a:r>
              <a:rPr lang="en-US" sz="2800" dirty="0" smtClean="0"/>
              <a:t>resources, </a:t>
            </a:r>
            <a:r>
              <a:rPr lang="en-US" sz="2800" dirty="0" smtClean="0"/>
              <a:t>bound </a:t>
            </a:r>
            <a:r>
              <a:rPr lang="en-US" sz="2800" dirty="0"/>
              <a:t>together</a:t>
            </a:r>
          </a:p>
          <a:p>
            <a:pPr lvl="1"/>
            <a:r>
              <a:rPr lang="en-US" dirty="0"/>
              <a:t>Root is a “Document” resource</a:t>
            </a:r>
          </a:p>
          <a:p>
            <a:pPr lvl="1"/>
            <a:r>
              <a:rPr lang="en-US" dirty="0"/>
              <a:t>Just like CDA header</a:t>
            </a:r>
          </a:p>
          <a:p>
            <a:r>
              <a:rPr lang="en-US" sz="2800" dirty="0" smtClean="0"/>
              <a:t>One </a:t>
            </a:r>
            <a:r>
              <a:rPr lang="en-US" sz="2800" dirty="0"/>
              <a:t>context</a:t>
            </a:r>
          </a:p>
          <a:p>
            <a:r>
              <a:rPr lang="en-US" sz="2800" dirty="0"/>
              <a:t>Can be signed, authenticated, etc.</a:t>
            </a:r>
          </a:p>
          <a:p>
            <a:endParaRPr lang="en-US" sz="2800" dirty="0" smtClean="0"/>
          </a:p>
        </p:txBody>
      </p:sp>
      <p:sp>
        <p:nvSpPr>
          <p:cNvPr id="18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79388" y="6303963"/>
            <a:ext cx="720725" cy="220662"/>
          </a:xfrm>
        </p:spPr>
        <p:txBody>
          <a:bodyPr/>
          <a:lstStyle/>
          <a:p>
            <a:fld id="{D9570176-4252-E04E-ABE3-F5AE690C57AF}" type="slidenum">
              <a:rPr lang="en-US" smtClean="0"/>
              <a:pPr/>
              <a:t>42</a:t>
            </a:fld>
            <a:endParaRPr lang="en-US"/>
          </a:p>
        </p:txBody>
      </p:sp>
      <p:grpSp>
        <p:nvGrpSpPr>
          <p:cNvPr id="17" name="Group 16"/>
          <p:cNvGrpSpPr/>
          <p:nvPr/>
        </p:nvGrpSpPr>
        <p:grpSpPr>
          <a:xfrm>
            <a:off x="762000" y="1828800"/>
            <a:ext cx="3276600" cy="4343400"/>
            <a:chOff x="762000" y="1828800"/>
            <a:chExt cx="3276600" cy="4343400"/>
          </a:xfrm>
        </p:grpSpPr>
        <p:sp>
          <p:nvSpPr>
            <p:cNvPr id="19" name="AutoShape 7"/>
            <p:cNvSpPr>
              <a:spLocks/>
            </p:cNvSpPr>
            <p:nvPr/>
          </p:nvSpPr>
          <p:spPr bwMode="auto">
            <a:xfrm>
              <a:off x="1420473" y="3192463"/>
              <a:ext cx="2592388" cy="649288"/>
            </a:xfrm>
            <a:prstGeom prst="roundRect">
              <a:avLst>
                <a:gd name="adj" fmla="val 16667"/>
              </a:avLst>
            </a:prstGeom>
            <a:solidFill>
              <a:schemeClr val="accent1">
                <a:lumMod val="40000"/>
                <a:lumOff val="60000"/>
              </a:schemeClr>
            </a:solidFill>
            <a:ln w="9525" cap="flat">
              <a:solidFill>
                <a:srgbClr val="338FA5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8100" dist="23000" dir="5400000" algn="ctr" rotWithShape="0">
                <a:schemeClr val="bg2">
                  <a:alpha val="34999"/>
                </a:schemeClr>
              </a:outerShdw>
            </a:effectLst>
          </p:spPr>
          <p:txBody>
            <a:bodyPr lIns="36000" tIns="0" rIns="0" bIns="0" anchor="ctr" anchorCtr="0"/>
            <a:lstStyle/>
            <a:p>
              <a:r>
                <a:rPr lang="en-US" dirty="0" smtClean="0">
                  <a:latin typeface="Calibri" charset="0"/>
                  <a:ea typeface="ＭＳ Ｐゴシック" charset="0"/>
                  <a:cs typeface="Calibri" charset="0"/>
                  <a:sym typeface="Calibri" charset="0"/>
                </a:rPr>
                <a:t>Observation Resource</a:t>
              </a:r>
              <a:endParaRPr lang="en-US" dirty="0">
                <a:latin typeface="Calibri" charset="0"/>
                <a:ea typeface="ＭＳ Ｐゴシック" charset="0"/>
                <a:cs typeface="Calibri" charset="0"/>
                <a:sym typeface="Calibri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762000" y="1828800"/>
              <a:ext cx="2819400" cy="117656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 cap="flat">
              <a:solidFill>
                <a:srgbClr val="338FA5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8100" dist="23000" dir="5400000" algn="ctr" rotWithShape="0">
                <a:schemeClr val="bg2">
                  <a:alpha val="34999"/>
                </a:schemeClr>
              </a:outerShdw>
            </a:effectLst>
          </p:spPr>
          <p:txBody>
            <a:bodyPr lIns="36000" tIns="0" rIns="0" bIns="0" anchor="t" anchorCtr="0"/>
            <a:lstStyle>
              <a:defPPr>
                <a:defRPr lang="en-US"/>
              </a:defPPr>
              <a:lvl1pPr>
                <a:defRPr sz="1800">
                  <a:effectLst>
                    <a:outerShdw blurRad="38100" dist="38100" dir="2700000" algn="tl">
                      <a:srgbClr val="FFFFFF"/>
                    </a:outerShdw>
                  </a:effectLst>
                  <a:latin typeface="Calibri" charset="0"/>
                  <a:ea typeface="ＭＳ Ｐゴシック" charset="0"/>
                  <a:cs typeface="Calibri" charset="0"/>
                </a:defRPr>
              </a:lvl1pPr>
            </a:lstStyle>
            <a:p>
              <a:r>
                <a:rPr lang="en-US" dirty="0">
                  <a:effectLst/>
                </a:rPr>
                <a:t>Document Resource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990600" y="2227912"/>
              <a:ext cx="914400" cy="378341"/>
            </a:xfrm>
            <a:prstGeom prst="rect">
              <a:avLst/>
            </a:prstGeom>
            <a:solidFill>
              <a:srgbClr val="FEF0CD"/>
            </a:solidFill>
            <a:ln w="9525" cap="flat">
              <a:solidFill>
                <a:srgbClr val="338FA5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8100" dist="23000" dir="5400000" algn="ctr" rotWithShape="0">
                <a:schemeClr val="bg2">
                  <a:alpha val="34999"/>
                </a:schemeClr>
              </a:outerShdw>
            </a:effectLst>
          </p:spPr>
          <p:txBody>
            <a:bodyPr lIns="36000" tIns="0" rIns="0" bIns="0" anchor="t" anchorCtr="0"/>
            <a:lstStyle>
              <a:defPPr>
                <a:defRPr lang="en-US"/>
              </a:defPPr>
              <a:lvl1pPr>
                <a:defRPr sz="1800">
                  <a:effectLst>
                    <a:outerShdw blurRad="38100" dist="38100" dir="2700000" algn="tl">
                      <a:srgbClr val="FFFFFF"/>
                    </a:outerShdw>
                  </a:effectLst>
                  <a:latin typeface="Calibri" charset="0"/>
                  <a:ea typeface="ＭＳ Ｐゴシック" charset="0"/>
                  <a:cs typeface="Calibri" charset="0"/>
                </a:defRPr>
              </a:lvl1pPr>
            </a:lstStyle>
            <a:p>
              <a:r>
                <a:rPr lang="en-US" dirty="0" smtClean="0"/>
                <a:t>Section</a:t>
              </a:r>
              <a:endParaRPr lang="en-US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394857" y="2534722"/>
              <a:ext cx="990600" cy="378341"/>
            </a:xfrm>
            <a:prstGeom prst="rect">
              <a:avLst/>
            </a:prstGeom>
            <a:solidFill>
              <a:srgbClr val="FEF0CD"/>
            </a:solidFill>
            <a:ln w="9525" cap="flat">
              <a:solidFill>
                <a:srgbClr val="338FA5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8100" dist="23000" dir="5400000" algn="ctr" rotWithShape="0">
                <a:schemeClr val="bg2">
                  <a:alpha val="34999"/>
                </a:schemeClr>
              </a:outerShdw>
            </a:effectLst>
          </p:spPr>
          <p:txBody>
            <a:bodyPr lIns="36000" tIns="0" rIns="0" bIns="0" anchor="t" anchorCtr="0"/>
            <a:lstStyle>
              <a:defPPr>
                <a:defRPr lang="en-US"/>
              </a:defPPr>
              <a:lvl1pPr>
                <a:defRPr sz="1800">
                  <a:effectLst>
                    <a:outerShdw blurRad="38100" dist="38100" dir="2700000" algn="tl">
                      <a:srgbClr val="FFFFFF"/>
                    </a:outerShdw>
                  </a:effectLst>
                  <a:latin typeface="Calibri" charset="0"/>
                  <a:ea typeface="ＭＳ Ｐゴシック" charset="0"/>
                  <a:cs typeface="Calibri" charset="0"/>
                </a:defRPr>
              </a:lvl1pPr>
            </a:lstStyle>
            <a:p>
              <a:r>
                <a:rPr lang="en-US" dirty="0" smtClean="0"/>
                <a:t>Section</a:t>
              </a:r>
              <a:endParaRPr lang="en-US" dirty="0"/>
            </a:p>
          </p:txBody>
        </p:sp>
        <p:sp>
          <p:nvSpPr>
            <p:cNvPr id="23" name="AutoShape 15"/>
            <p:cNvSpPr>
              <a:spLocks/>
            </p:cNvSpPr>
            <p:nvPr/>
          </p:nvSpPr>
          <p:spPr bwMode="auto">
            <a:xfrm rot="16200000" flipH="1">
              <a:off x="1967155" y="2315499"/>
              <a:ext cx="136947" cy="718456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</a:path>
              </a:pathLst>
            </a:custGeom>
            <a:noFill/>
            <a:ln w="25400" cap="flat">
              <a:solidFill>
                <a:srgbClr val="3891A7"/>
              </a:solidFill>
              <a:prstDash val="solid"/>
              <a:round/>
              <a:headEnd type="none" w="med" len="med"/>
              <a:tailEnd type="arrow" w="sm" len="sm"/>
            </a:ln>
            <a:effectLst>
              <a:outerShdw blurRad="38100" dist="19999" dir="5400000" algn="ctr" rotWithShape="0">
                <a:schemeClr val="bg2">
                  <a:alpha val="37999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4" name="AutoShape 7"/>
            <p:cNvSpPr>
              <a:spLocks/>
            </p:cNvSpPr>
            <p:nvPr/>
          </p:nvSpPr>
          <p:spPr bwMode="auto">
            <a:xfrm>
              <a:off x="1422061" y="3947319"/>
              <a:ext cx="2592388" cy="649288"/>
            </a:xfrm>
            <a:prstGeom prst="roundRect">
              <a:avLst>
                <a:gd name="adj" fmla="val 16667"/>
              </a:avLst>
            </a:prstGeom>
            <a:solidFill>
              <a:schemeClr val="accent1">
                <a:lumMod val="40000"/>
                <a:lumOff val="60000"/>
              </a:schemeClr>
            </a:solidFill>
            <a:ln w="9525" cap="flat">
              <a:solidFill>
                <a:srgbClr val="338FA5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8100" dist="23000" dir="5400000" algn="ctr" rotWithShape="0">
                <a:schemeClr val="bg2">
                  <a:alpha val="34999"/>
                </a:schemeClr>
              </a:outerShdw>
            </a:effectLst>
          </p:spPr>
          <p:txBody>
            <a:bodyPr lIns="36000" tIns="0" rIns="0" bIns="0" anchor="ctr" anchorCtr="0"/>
            <a:lstStyle/>
            <a:p>
              <a:r>
                <a:rPr lang="en-US" dirty="0" smtClean="0">
                  <a:latin typeface="Calibri" charset="0"/>
                  <a:ea typeface="ＭＳ Ｐゴシック" charset="0"/>
                  <a:cs typeface="Calibri" charset="0"/>
                  <a:sym typeface="Calibri" charset="0"/>
                </a:rPr>
                <a:t>Device Resource</a:t>
              </a:r>
              <a:endParaRPr lang="en-US" dirty="0">
                <a:latin typeface="Calibri" charset="0"/>
                <a:ea typeface="ＭＳ Ｐゴシック" charset="0"/>
                <a:cs typeface="Calibri" charset="0"/>
                <a:sym typeface="Calibri" charset="0"/>
              </a:endParaRPr>
            </a:p>
          </p:txBody>
        </p:sp>
        <p:sp>
          <p:nvSpPr>
            <p:cNvPr id="25" name="AutoShape 7"/>
            <p:cNvSpPr>
              <a:spLocks/>
            </p:cNvSpPr>
            <p:nvPr/>
          </p:nvSpPr>
          <p:spPr bwMode="auto">
            <a:xfrm>
              <a:off x="1446212" y="5522912"/>
              <a:ext cx="2592388" cy="649288"/>
            </a:xfrm>
            <a:prstGeom prst="roundRect">
              <a:avLst>
                <a:gd name="adj" fmla="val 16667"/>
              </a:avLst>
            </a:prstGeom>
            <a:solidFill>
              <a:schemeClr val="accent1">
                <a:lumMod val="40000"/>
                <a:lumOff val="60000"/>
              </a:schemeClr>
            </a:solidFill>
            <a:ln w="9525" cap="flat">
              <a:solidFill>
                <a:srgbClr val="338FA5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8100" dist="23000" dir="5400000" algn="ctr" rotWithShape="0">
                <a:schemeClr val="bg2">
                  <a:alpha val="34999"/>
                </a:schemeClr>
              </a:outerShdw>
            </a:effectLst>
          </p:spPr>
          <p:txBody>
            <a:bodyPr lIns="36000" tIns="0" rIns="0" bIns="0" anchor="ctr" anchorCtr="0"/>
            <a:lstStyle/>
            <a:p>
              <a:r>
                <a:rPr lang="en-US" dirty="0" smtClean="0">
                  <a:latin typeface="Calibri" charset="0"/>
                  <a:ea typeface="ＭＳ Ｐゴシック" charset="0"/>
                  <a:cs typeface="Calibri" charset="0"/>
                  <a:sym typeface="Calibri" charset="0"/>
                </a:rPr>
                <a:t>Person Resource</a:t>
              </a:r>
              <a:endParaRPr lang="en-US" dirty="0">
                <a:latin typeface="Calibri" charset="0"/>
                <a:ea typeface="ＭＳ Ｐゴシック" charset="0"/>
                <a:cs typeface="Calibri" charset="0"/>
                <a:sym typeface="Calibri" charset="0"/>
              </a:endParaRPr>
            </a:p>
          </p:txBody>
        </p:sp>
        <p:sp>
          <p:nvSpPr>
            <p:cNvPr id="26" name="AutoShape 7"/>
            <p:cNvSpPr>
              <a:spLocks/>
            </p:cNvSpPr>
            <p:nvPr/>
          </p:nvSpPr>
          <p:spPr bwMode="auto">
            <a:xfrm>
              <a:off x="1446212" y="4724400"/>
              <a:ext cx="2592388" cy="649288"/>
            </a:xfrm>
            <a:prstGeom prst="roundRect">
              <a:avLst>
                <a:gd name="adj" fmla="val 16667"/>
              </a:avLst>
            </a:prstGeom>
            <a:solidFill>
              <a:schemeClr val="accent1">
                <a:lumMod val="40000"/>
                <a:lumOff val="60000"/>
              </a:schemeClr>
            </a:solidFill>
            <a:ln w="9525" cap="flat">
              <a:solidFill>
                <a:srgbClr val="338FA5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8100" dist="23000" dir="5400000" algn="ctr" rotWithShape="0">
                <a:schemeClr val="bg2">
                  <a:alpha val="34999"/>
                </a:schemeClr>
              </a:outerShdw>
            </a:effectLst>
          </p:spPr>
          <p:txBody>
            <a:bodyPr lIns="36000" tIns="0" rIns="0" bIns="0" anchor="ctr" anchorCtr="0"/>
            <a:lstStyle/>
            <a:p>
              <a:r>
                <a:rPr lang="en-US" dirty="0" smtClean="0">
                  <a:latin typeface="Calibri" charset="0"/>
                  <a:ea typeface="ＭＳ Ｐゴシック" charset="0"/>
                  <a:cs typeface="Calibri" charset="0"/>
                  <a:sym typeface="Calibri" charset="0"/>
                </a:rPr>
                <a:t>Prescription Resource</a:t>
              </a:r>
              <a:endParaRPr lang="en-US" dirty="0">
                <a:latin typeface="Calibri" charset="0"/>
                <a:ea typeface="ＭＳ Ｐゴシック" charset="0"/>
                <a:cs typeface="Calibri" charset="0"/>
                <a:sym typeface="Calibri" charset="0"/>
              </a:endParaRPr>
            </a:p>
          </p:txBody>
        </p:sp>
        <p:sp>
          <p:nvSpPr>
            <p:cNvPr id="27" name="AutoShape 16"/>
            <p:cNvSpPr>
              <a:spLocks/>
            </p:cNvSpPr>
            <p:nvPr/>
          </p:nvSpPr>
          <p:spPr bwMode="auto">
            <a:xfrm rot="16200000" flipH="1">
              <a:off x="212555" y="3859610"/>
              <a:ext cx="2098447" cy="38996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</a:path>
              </a:pathLst>
            </a:custGeom>
            <a:noFill/>
            <a:ln w="25400" cap="flat">
              <a:solidFill>
                <a:srgbClr val="3891A7"/>
              </a:solidFill>
              <a:prstDash val="solid"/>
              <a:round/>
              <a:headEnd type="none" w="med" len="med"/>
              <a:tailEnd type="arrow" w="sm" len="sm"/>
            </a:ln>
            <a:effectLst>
              <a:outerShdw blurRad="38100" dist="19999" dir="5400000" algn="ctr" rotWithShape="0">
                <a:schemeClr val="bg2">
                  <a:alpha val="37999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8" name="AutoShape 16"/>
            <p:cNvSpPr>
              <a:spLocks/>
            </p:cNvSpPr>
            <p:nvPr/>
          </p:nvSpPr>
          <p:spPr bwMode="auto">
            <a:xfrm rot="16200000" flipH="1">
              <a:off x="212725" y="4623027"/>
              <a:ext cx="2098447" cy="39030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</a:path>
              </a:pathLst>
            </a:custGeom>
            <a:noFill/>
            <a:ln w="25400" cap="flat">
              <a:solidFill>
                <a:srgbClr val="3891A7"/>
              </a:solidFill>
              <a:prstDash val="solid"/>
              <a:round/>
              <a:headEnd type="none" w="med" len="med"/>
              <a:tailEnd type="arrow" w="sm" len="sm"/>
            </a:ln>
            <a:effectLst>
              <a:outerShdw blurRad="38100" dist="19999" dir="5400000" algn="ctr" rotWithShape="0">
                <a:schemeClr val="bg2">
                  <a:alpha val="37999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>
                <a:defRPr/>
              </a:pPr>
              <a:endParaRPr lang="en-US"/>
            </a:p>
          </p:txBody>
        </p:sp>
        <p:cxnSp>
          <p:nvCxnSpPr>
            <p:cNvPr id="29" name="Straight Arrow Connector 28"/>
            <p:cNvCxnSpPr/>
            <p:nvPr/>
          </p:nvCxnSpPr>
          <p:spPr bwMode="auto">
            <a:xfrm>
              <a:off x="3048000" y="2913063"/>
              <a:ext cx="0" cy="331105"/>
            </a:xfrm>
            <a:prstGeom prst="straightConnector1">
              <a:avLst/>
            </a:prstGeom>
            <a:noFill/>
            <a:ln w="25400" cap="flat">
              <a:solidFill>
                <a:srgbClr val="3891A7"/>
              </a:solidFill>
              <a:prstDash val="solid"/>
              <a:round/>
              <a:headEnd type="none" w="med" len="med"/>
              <a:tailEnd type="arrow" w="sm" len="sm"/>
            </a:ln>
            <a:effectLst>
              <a:outerShdw blurRad="38100" dist="19999" dir="5400000" algn="ctr" rotWithShape="0">
                <a:schemeClr val="bg2">
                  <a:alpha val="37999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cxnSp>
        <p:cxnSp>
          <p:nvCxnSpPr>
            <p:cNvPr id="30" name="Straight Arrow Connector 29"/>
            <p:cNvCxnSpPr/>
            <p:nvPr/>
          </p:nvCxnSpPr>
          <p:spPr bwMode="auto">
            <a:xfrm>
              <a:off x="1828800" y="3733800"/>
              <a:ext cx="0" cy="331105"/>
            </a:xfrm>
            <a:prstGeom prst="straightConnector1">
              <a:avLst/>
            </a:prstGeom>
            <a:noFill/>
            <a:ln w="25400" cap="flat">
              <a:solidFill>
                <a:srgbClr val="3891A7"/>
              </a:solidFill>
              <a:prstDash val="solid"/>
              <a:round/>
              <a:headEnd type="none" w="med" len="med"/>
              <a:tailEnd type="arrow" w="sm" len="sm"/>
            </a:ln>
            <a:effectLst>
              <a:outerShdw blurRad="38100" dist="19999" dir="5400000" algn="ctr" rotWithShape="0">
                <a:schemeClr val="bg2">
                  <a:alpha val="37999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cxnSp>
      </p:grpSp>
      <p:graphicFrame>
        <p:nvGraphicFramePr>
          <p:cNvPr id="31" name="Diagram 30"/>
          <p:cNvGraphicFramePr/>
          <p:nvPr>
            <p:extLst>
              <p:ext uri="{D42A27DB-BD31-4B8C-83A1-F6EECF244321}">
                <p14:modId xmlns:p14="http://schemas.microsoft.com/office/powerpoint/2010/main" val="3452454474"/>
              </p:ext>
            </p:extLst>
          </p:nvPr>
        </p:nvGraphicFramePr>
        <p:xfrm>
          <a:off x="5004048" y="293377"/>
          <a:ext cx="1775520" cy="15437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7157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8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68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68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687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687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687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70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7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FHIR Message</a:t>
            </a:r>
          </a:p>
        </p:txBody>
      </p:sp>
      <p:sp>
        <p:nvSpPr>
          <p:cNvPr id="38918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4283322" y="1828800"/>
            <a:ext cx="4479677" cy="4480520"/>
          </a:xfrm>
        </p:spPr>
        <p:txBody>
          <a:bodyPr/>
          <a:lstStyle/>
          <a:p>
            <a:r>
              <a:rPr lang="en-US" sz="2000" dirty="0"/>
              <a:t>Similar to v2 and v3 messaging: e</a:t>
            </a:r>
            <a:r>
              <a:rPr lang="en-US" sz="2000" dirty="0">
                <a:sym typeface="Gill Sans MT" charset="0"/>
              </a:rPr>
              <a:t>vent codes, defined </a:t>
            </a:r>
            <a:r>
              <a:rPr lang="en-US" sz="2000" dirty="0" smtClean="0">
                <a:sym typeface="Gill Sans MT" charset="0"/>
              </a:rPr>
              <a:t>content for request and response.</a:t>
            </a:r>
            <a:endParaRPr lang="en-US" sz="2000" dirty="0">
              <a:sym typeface="Gill Sans MT" charset="0"/>
            </a:endParaRPr>
          </a:p>
          <a:p>
            <a:r>
              <a:rPr lang="en-US" sz="2000" dirty="0" smtClean="0"/>
              <a:t>Also </a:t>
            </a:r>
            <a:r>
              <a:rPr lang="en-US" sz="2000" dirty="0"/>
              <a:t>a collection of </a:t>
            </a:r>
            <a:r>
              <a:rPr lang="en-US" sz="2000" dirty="0" smtClean="0"/>
              <a:t>resources which </a:t>
            </a:r>
            <a:r>
              <a:rPr lang="en-US" sz="2000" dirty="0">
                <a:sym typeface="Gill Sans MT" charset="0"/>
              </a:rPr>
              <a:t>i</a:t>
            </a:r>
            <a:r>
              <a:rPr lang="en-US" sz="2000" dirty="0" smtClean="0">
                <a:sym typeface="Gill Sans MT" charset="0"/>
              </a:rPr>
              <a:t>ncludes </a:t>
            </a:r>
            <a:r>
              <a:rPr lang="en-US" sz="2000" dirty="0" smtClean="0">
                <a:sym typeface="Gill Sans MT" charset="0"/>
              </a:rPr>
              <a:t>a </a:t>
            </a:r>
            <a:r>
              <a:rPr lang="ja-JP" altLang="en-US" sz="2000" dirty="0" smtClean="0">
                <a:sym typeface="Gill Sans MT" charset="0"/>
              </a:rPr>
              <a:t>“</a:t>
            </a:r>
            <a:r>
              <a:rPr lang="en-US" sz="2000" dirty="0" smtClean="0">
                <a:sym typeface="Gill Sans MT" charset="0"/>
              </a:rPr>
              <a:t>Message</a:t>
            </a:r>
            <a:r>
              <a:rPr lang="ja-JP" altLang="en-US" sz="2000" dirty="0" smtClean="0">
                <a:sym typeface="Gill Sans MT" charset="0"/>
              </a:rPr>
              <a:t>”</a:t>
            </a:r>
            <a:r>
              <a:rPr lang="en-US" sz="2000" dirty="0" smtClean="0">
                <a:sym typeface="Gill Sans MT" charset="0"/>
              </a:rPr>
              <a:t> resource, similar in purpose to Message wrapper and MSH segment</a:t>
            </a:r>
          </a:p>
          <a:p>
            <a:r>
              <a:rPr lang="en-US" sz="2000" dirty="0" smtClean="0">
                <a:sym typeface="Gill Sans MT" charset="0"/>
              </a:rPr>
              <a:t>Sent </a:t>
            </a:r>
            <a:r>
              <a:rPr lang="en-US" sz="2000" dirty="0">
                <a:sym typeface="Gill Sans MT" charset="0"/>
              </a:rPr>
              <a:t>as a result of some real-world event intended to accomplish a particular purpose </a:t>
            </a:r>
          </a:p>
        </p:txBody>
      </p:sp>
      <p:sp>
        <p:nvSpPr>
          <p:cNvPr id="18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79388" y="6303963"/>
            <a:ext cx="720725" cy="220662"/>
          </a:xfrm>
        </p:spPr>
        <p:txBody>
          <a:bodyPr/>
          <a:lstStyle/>
          <a:p>
            <a:fld id="{21058C90-8180-FB4C-A4EE-A645CD610022}" type="slidenum">
              <a:rPr lang="en-US" smtClean="0"/>
              <a:pPr/>
              <a:t>43</a:t>
            </a:fld>
            <a:endParaRPr lang="en-US"/>
          </a:p>
        </p:txBody>
      </p:sp>
      <p:grpSp>
        <p:nvGrpSpPr>
          <p:cNvPr id="39939" name="Group 4"/>
          <p:cNvGrpSpPr>
            <a:grpSpLocks/>
          </p:cNvGrpSpPr>
          <p:nvPr/>
        </p:nvGrpSpPr>
        <p:grpSpPr bwMode="auto">
          <a:xfrm>
            <a:off x="395537" y="1484784"/>
            <a:ext cx="3740150" cy="4896874"/>
            <a:chOff x="0" y="-87"/>
            <a:chExt cx="2449" cy="1859"/>
          </a:xfrm>
        </p:grpSpPr>
        <p:sp>
          <p:nvSpPr>
            <p:cNvPr id="38914" name="AutoShape 2"/>
            <p:cNvSpPr>
              <a:spLocks/>
            </p:cNvSpPr>
            <p:nvPr/>
          </p:nvSpPr>
          <p:spPr bwMode="auto">
            <a:xfrm>
              <a:off x="0" y="-87"/>
              <a:ext cx="2449" cy="1859"/>
            </a:xfrm>
            <a:prstGeom prst="roundRect">
              <a:avLst>
                <a:gd name="adj" fmla="val 16667"/>
              </a:avLst>
            </a:prstGeom>
            <a:solidFill>
              <a:srgbClr val="E9CBC3"/>
            </a:solidFill>
            <a:ln w="9525" cap="flat">
              <a:solidFill>
                <a:srgbClr val="338FA5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8100" dist="23000" dir="5400000" algn="ctr" rotWithShape="0">
                <a:schemeClr val="bg2">
                  <a:alpha val="34999"/>
                </a:schemeClr>
              </a:outerShdw>
            </a:effectLst>
          </p:spPr>
          <p:txBody>
            <a:bodyPr lIns="0" tIns="0" rIns="0" bIns="0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39953" name="Rectangle 3"/>
            <p:cNvSpPr>
              <a:spLocks/>
            </p:cNvSpPr>
            <p:nvPr/>
          </p:nvSpPr>
          <p:spPr bwMode="auto">
            <a:xfrm>
              <a:off x="92" y="90"/>
              <a:ext cx="2264" cy="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38100" tIns="38100" rIns="38100" bIns="38100"/>
            <a:lstStyle/>
            <a:p>
              <a:endParaRPr lang="en-US" sz="1800" dirty="0">
                <a:solidFill>
                  <a:schemeClr val="tx1"/>
                </a:solidFill>
                <a:latin typeface="Calibri" charset="0"/>
                <a:ea typeface="ＭＳ Ｐゴシック" charset="0"/>
                <a:sym typeface="Calibri" charset="0"/>
              </a:endParaRP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611560" y="1828800"/>
            <a:ext cx="3378052" cy="4343400"/>
            <a:chOff x="762000" y="1828800"/>
            <a:chExt cx="3378052" cy="4343400"/>
          </a:xfrm>
        </p:grpSpPr>
        <p:sp>
          <p:nvSpPr>
            <p:cNvPr id="31" name="AutoShape 7"/>
            <p:cNvSpPr>
              <a:spLocks/>
            </p:cNvSpPr>
            <p:nvPr/>
          </p:nvSpPr>
          <p:spPr bwMode="auto">
            <a:xfrm>
              <a:off x="1115616" y="3192463"/>
              <a:ext cx="2592388" cy="649288"/>
            </a:xfrm>
            <a:prstGeom prst="roundRect">
              <a:avLst>
                <a:gd name="adj" fmla="val 16667"/>
              </a:avLst>
            </a:prstGeom>
            <a:solidFill>
              <a:schemeClr val="accent1">
                <a:lumMod val="40000"/>
                <a:lumOff val="60000"/>
              </a:schemeClr>
            </a:solidFill>
            <a:ln w="9525" cap="flat">
              <a:solidFill>
                <a:srgbClr val="338FA5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8100" dist="23000" dir="5400000" algn="ctr" rotWithShape="0">
                <a:schemeClr val="bg2">
                  <a:alpha val="34999"/>
                </a:schemeClr>
              </a:outerShdw>
            </a:effectLst>
          </p:spPr>
          <p:txBody>
            <a:bodyPr lIns="36000" tIns="0" rIns="0" bIns="0" anchor="ctr" anchorCtr="0"/>
            <a:lstStyle/>
            <a:p>
              <a:r>
                <a:rPr lang="en-US" dirty="0" smtClean="0">
                  <a:latin typeface="Calibri" charset="0"/>
                  <a:ea typeface="ＭＳ Ｐゴシック" charset="0"/>
                  <a:cs typeface="Calibri" charset="0"/>
                  <a:sym typeface="Calibri" charset="0"/>
                </a:rPr>
                <a:t>Observation Resource</a:t>
              </a:r>
              <a:endParaRPr lang="en-US" dirty="0">
                <a:latin typeface="Calibri" charset="0"/>
                <a:ea typeface="ＭＳ Ｐゴシック" charset="0"/>
                <a:cs typeface="Calibri" charset="0"/>
                <a:sym typeface="Calibri" charset="0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762000" y="1828800"/>
              <a:ext cx="2819400" cy="117656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 cap="flat">
              <a:solidFill>
                <a:srgbClr val="338FA5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8100" dist="23000" dir="5400000" algn="ctr" rotWithShape="0">
                <a:schemeClr val="bg2">
                  <a:alpha val="34999"/>
                </a:schemeClr>
              </a:outerShdw>
            </a:effectLst>
          </p:spPr>
          <p:txBody>
            <a:bodyPr lIns="36000" tIns="0" rIns="0" bIns="0" anchor="t" anchorCtr="0"/>
            <a:lstStyle>
              <a:defPPr>
                <a:defRPr lang="en-US"/>
              </a:defPPr>
              <a:lvl1pPr>
                <a:defRPr sz="1800">
                  <a:effectLst>
                    <a:outerShdw blurRad="38100" dist="38100" dir="2700000" algn="tl">
                      <a:srgbClr val="FFFFFF"/>
                    </a:outerShdw>
                  </a:effectLst>
                  <a:latin typeface="Calibri" charset="0"/>
                  <a:ea typeface="ＭＳ Ｐゴシック" charset="0"/>
                  <a:cs typeface="Calibri" charset="0"/>
                </a:defRPr>
              </a:lvl1pPr>
            </a:lstStyle>
            <a:p>
              <a:r>
                <a:rPr lang="en-US" dirty="0" smtClean="0">
                  <a:effectLst/>
                </a:rPr>
                <a:t>Message </a:t>
              </a:r>
              <a:r>
                <a:rPr lang="en-US" dirty="0">
                  <a:effectLst/>
                </a:rPr>
                <a:t>Resource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066800" y="2133600"/>
              <a:ext cx="914400" cy="378341"/>
            </a:xfrm>
            <a:prstGeom prst="rect">
              <a:avLst/>
            </a:prstGeom>
            <a:solidFill>
              <a:srgbClr val="FEF0CD"/>
            </a:solidFill>
            <a:ln w="9525" cap="flat">
              <a:solidFill>
                <a:srgbClr val="338FA5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8100" dist="23000" dir="5400000" algn="ctr" rotWithShape="0">
                <a:schemeClr val="bg2">
                  <a:alpha val="34999"/>
                </a:schemeClr>
              </a:outerShdw>
            </a:effectLst>
          </p:spPr>
          <p:txBody>
            <a:bodyPr lIns="36000" tIns="0" rIns="0" bIns="0" anchor="t" anchorCtr="0"/>
            <a:lstStyle>
              <a:defPPr>
                <a:defRPr lang="en-US"/>
              </a:defPPr>
              <a:lvl1pPr>
                <a:defRPr sz="1800">
                  <a:effectLst>
                    <a:outerShdw blurRad="38100" dist="38100" dir="2700000" algn="tl">
                      <a:srgbClr val="FFFFFF"/>
                    </a:outerShdw>
                  </a:effectLst>
                  <a:latin typeface="Calibri" charset="0"/>
                  <a:ea typeface="ＭＳ Ｐゴシック" charset="0"/>
                  <a:cs typeface="Calibri" charset="0"/>
                </a:defRPr>
              </a:lvl1pPr>
            </a:lstStyle>
            <a:p>
              <a:r>
                <a:rPr lang="en-US" dirty="0" smtClean="0"/>
                <a:t>source</a:t>
              </a:r>
              <a:endParaRPr lang="en-US" dirty="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2209800" y="2133600"/>
              <a:ext cx="1110343" cy="378341"/>
            </a:xfrm>
            <a:prstGeom prst="rect">
              <a:avLst/>
            </a:prstGeom>
            <a:solidFill>
              <a:srgbClr val="FEF0CD"/>
            </a:solidFill>
            <a:ln w="9525" cap="flat">
              <a:solidFill>
                <a:srgbClr val="338FA5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8100" dist="23000" dir="5400000" algn="ctr" rotWithShape="0">
                <a:schemeClr val="bg2">
                  <a:alpha val="34999"/>
                </a:schemeClr>
              </a:outerShdw>
            </a:effectLst>
          </p:spPr>
          <p:txBody>
            <a:bodyPr lIns="36000" tIns="0" rIns="0" bIns="0" anchor="t" anchorCtr="0"/>
            <a:lstStyle>
              <a:defPPr>
                <a:defRPr lang="en-US"/>
              </a:defPPr>
              <a:lvl1pPr>
                <a:defRPr sz="1800">
                  <a:effectLst>
                    <a:outerShdw blurRad="38100" dist="38100" dir="2700000" algn="tl">
                      <a:srgbClr val="FFFFFF"/>
                    </a:outerShdw>
                  </a:effectLst>
                  <a:latin typeface="Calibri" charset="0"/>
                  <a:ea typeface="ＭＳ Ｐゴシック" charset="0"/>
                  <a:cs typeface="Calibri" charset="0"/>
                </a:defRPr>
              </a:lvl1pPr>
            </a:lstStyle>
            <a:p>
              <a:r>
                <a:rPr lang="en-US" dirty="0" smtClean="0"/>
                <a:t>destination</a:t>
              </a:r>
              <a:endParaRPr lang="en-US" dirty="0"/>
            </a:p>
          </p:txBody>
        </p:sp>
        <p:sp>
          <p:nvSpPr>
            <p:cNvPr id="35" name="AutoShape 7"/>
            <p:cNvSpPr>
              <a:spLocks/>
            </p:cNvSpPr>
            <p:nvPr/>
          </p:nvSpPr>
          <p:spPr bwMode="auto">
            <a:xfrm>
              <a:off x="1547664" y="4075112"/>
              <a:ext cx="2592388" cy="649288"/>
            </a:xfrm>
            <a:prstGeom prst="roundRect">
              <a:avLst>
                <a:gd name="adj" fmla="val 16667"/>
              </a:avLst>
            </a:prstGeom>
            <a:solidFill>
              <a:schemeClr val="accent1">
                <a:lumMod val="40000"/>
                <a:lumOff val="60000"/>
              </a:schemeClr>
            </a:solidFill>
            <a:ln w="9525" cap="flat">
              <a:solidFill>
                <a:srgbClr val="338FA5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8100" dist="23000" dir="5400000" algn="ctr" rotWithShape="0">
                <a:schemeClr val="bg2">
                  <a:alpha val="34999"/>
                </a:schemeClr>
              </a:outerShdw>
            </a:effectLst>
          </p:spPr>
          <p:txBody>
            <a:bodyPr lIns="36000" tIns="0" rIns="0" bIns="0" anchor="ctr" anchorCtr="0"/>
            <a:lstStyle/>
            <a:p>
              <a:r>
                <a:rPr lang="en-US" dirty="0" smtClean="0">
                  <a:latin typeface="Calibri" charset="0"/>
                  <a:ea typeface="ＭＳ Ｐゴシック" charset="0"/>
                  <a:cs typeface="Calibri" charset="0"/>
                  <a:sym typeface="Calibri" charset="0"/>
                </a:rPr>
                <a:t>Device Resource</a:t>
              </a:r>
              <a:endParaRPr lang="en-US" dirty="0">
                <a:latin typeface="Calibri" charset="0"/>
                <a:ea typeface="ＭＳ Ｐゴシック" charset="0"/>
                <a:cs typeface="Calibri" charset="0"/>
                <a:sym typeface="Calibri" charset="0"/>
              </a:endParaRPr>
            </a:p>
          </p:txBody>
        </p:sp>
        <p:sp>
          <p:nvSpPr>
            <p:cNvPr id="36" name="AutoShape 7"/>
            <p:cNvSpPr>
              <a:spLocks/>
            </p:cNvSpPr>
            <p:nvPr/>
          </p:nvSpPr>
          <p:spPr bwMode="auto">
            <a:xfrm>
              <a:off x="1187524" y="5522912"/>
              <a:ext cx="2592388" cy="649288"/>
            </a:xfrm>
            <a:prstGeom prst="roundRect">
              <a:avLst>
                <a:gd name="adj" fmla="val 16667"/>
              </a:avLst>
            </a:prstGeom>
            <a:solidFill>
              <a:schemeClr val="accent1">
                <a:lumMod val="40000"/>
                <a:lumOff val="60000"/>
              </a:schemeClr>
            </a:solidFill>
            <a:ln w="9525" cap="flat">
              <a:solidFill>
                <a:srgbClr val="338FA5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8100" dist="23000" dir="5400000" algn="ctr" rotWithShape="0">
                <a:schemeClr val="bg2">
                  <a:alpha val="34999"/>
                </a:schemeClr>
              </a:outerShdw>
            </a:effectLst>
          </p:spPr>
          <p:txBody>
            <a:bodyPr lIns="36000" tIns="0" rIns="0" bIns="0" anchor="ctr" anchorCtr="0"/>
            <a:lstStyle/>
            <a:p>
              <a:r>
                <a:rPr lang="en-US" dirty="0" smtClean="0">
                  <a:latin typeface="Calibri" charset="0"/>
                  <a:ea typeface="ＭＳ Ｐゴシック" charset="0"/>
                  <a:cs typeface="Calibri" charset="0"/>
                  <a:sym typeface="Calibri" charset="0"/>
                </a:rPr>
                <a:t>Person Resource</a:t>
              </a:r>
              <a:endParaRPr lang="en-US" dirty="0">
                <a:latin typeface="Calibri" charset="0"/>
                <a:ea typeface="ＭＳ Ｐゴシック" charset="0"/>
                <a:cs typeface="Calibri" charset="0"/>
                <a:sym typeface="Calibri" charset="0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1752600" y="2571687"/>
              <a:ext cx="914400" cy="378341"/>
            </a:xfrm>
            <a:prstGeom prst="rect">
              <a:avLst/>
            </a:prstGeom>
            <a:solidFill>
              <a:srgbClr val="FEF0CD"/>
            </a:solidFill>
            <a:ln w="9525" cap="flat">
              <a:solidFill>
                <a:srgbClr val="338FA5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8100" dist="23000" dir="5400000" algn="ctr" rotWithShape="0">
                <a:schemeClr val="bg2">
                  <a:alpha val="34999"/>
                </a:schemeClr>
              </a:outerShdw>
            </a:effectLst>
          </p:spPr>
          <p:txBody>
            <a:bodyPr lIns="36000" tIns="0" rIns="0" bIns="0" anchor="t" anchorCtr="0"/>
            <a:lstStyle>
              <a:defPPr>
                <a:defRPr lang="en-US"/>
              </a:defPPr>
              <a:lvl1pPr>
                <a:defRPr sz="1800">
                  <a:effectLst>
                    <a:outerShdw blurRad="38100" dist="38100" dir="2700000" algn="tl">
                      <a:srgbClr val="FFFFFF"/>
                    </a:outerShdw>
                  </a:effectLst>
                  <a:latin typeface="Calibri" charset="0"/>
                  <a:ea typeface="ＭＳ Ｐゴシック" charset="0"/>
                  <a:cs typeface="Calibri" charset="0"/>
                </a:defRPr>
              </a:lvl1pPr>
            </a:lstStyle>
            <a:p>
              <a:r>
                <a:rPr lang="en-US" dirty="0" smtClean="0"/>
                <a:t>event</a:t>
              </a:r>
              <a:endParaRPr lang="en-US" dirty="0"/>
            </a:p>
          </p:txBody>
        </p:sp>
        <p:cxnSp>
          <p:nvCxnSpPr>
            <p:cNvPr id="38" name="Straight Arrow Connector 37"/>
            <p:cNvCxnSpPr/>
            <p:nvPr/>
          </p:nvCxnSpPr>
          <p:spPr bwMode="auto">
            <a:xfrm>
              <a:off x="3048000" y="2824842"/>
              <a:ext cx="0" cy="492009"/>
            </a:xfrm>
            <a:prstGeom prst="straightConnector1">
              <a:avLst/>
            </a:prstGeom>
            <a:noFill/>
            <a:ln w="25400" cap="flat">
              <a:solidFill>
                <a:srgbClr val="3891A7"/>
              </a:solidFill>
              <a:prstDash val="solid"/>
              <a:round/>
              <a:headEnd type="none" w="med" len="med"/>
              <a:tailEnd type="arrow" w="sm" len="sm"/>
            </a:ln>
            <a:effectLst>
              <a:outerShdw blurRad="38100" dist="19999" dir="5400000" algn="ctr" rotWithShape="0">
                <a:schemeClr val="bg2">
                  <a:alpha val="37999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cxnSp>
        <p:cxnSp>
          <p:nvCxnSpPr>
            <p:cNvPr id="39" name="Straight Arrow Connector 38"/>
            <p:cNvCxnSpPr/>
            <p:nvPr/>
          </p:nvCxnSpPr>
          <p:spPr bwMode="auto">
            <a:xfrm>
              <a:off x="3200400" y="3698991"/>
              <a:ext cx="0" cy="492009"/>
            </a:xfrm>
            <a:prstGeom prst="straightConnector1">
              <a:avLst/>
            </a:prstGeom>
            <a:noFill/>
            <a:ln w="25400" cap="flat">
              <a:solidFill>
                <a:srgbClr val="3891A7"/>
              </a:solidFill>
              <a:prstDash val="solid"/>
              <a:round/>
              <a:headEnd type="none" w="med" len="med"/>
              <a:tailEnd type="arrow" w="sm" len="sm"/>
            </a:ln>
            <a:effectLst>
              <a:outerShdw blurRad="38100" dist="19999" dir="5400000" algn="ctr" rotWithShape="0">
                <a:schemeClr val="bg2">
                  <a:alpha val="37999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cxnSp>
        <p:cxnSp>
          <p:nvCxnSpPr>
            <p:cNvPr id="40" name="Straight Arrow Connector 39"/>
            <p:cNvCxnSpPr/>
            <p:nvPr/>
          </p:nvCxnSpPr>
          <p:spPr bwMode="auto">
            <a:xfrm>
              <a:off x="1403648" y="3810000"/>
              <a:ext cx="0" cy="1851573"/>
            </a:xfrm>
            <a:prstGeom prst="straightConnector1">
              <a:avLst/>
            </a:prstGeom>
            <a:noFill/>
            <a:ln w="25400" cap="flat">
              <a:solidFill>
                <a:srgbClr val="3891A7"/>
              </a:solidFill>
              <a:prstDash val="solid"/>
              <a:round/>
              <a:headEnd type="none" w="med" len="med"/>
              <a:tailEnd type="arrow" w="sm" len="sm"/>
            </a:ln>
            <a:effectLst>
              <a:outerShdw blurRad="38100" dist="19999" dir="5400000" algn="ctr" rotWithShape="0">
                <a:schemeClr val="bg2">
                  <a:alpha val="37999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cxnSp>
      </p:grpSp>
      <p:graphicFrame>
        <p:nvGraphicFramePr>
          <p:cNvPr id="44" name="Diagram 43"/>
          <p:cNvGraphicFramePr/>
          <p:nvPr>
            <p:extLst>
              <p:ext uri="{D42A27DB-BD31-4B8C-83A1-F6EECF244321}">
                <p14:modId xmlns:p14="http://schemas.microsoft.com/office/powerpoint/2010/main" val="2718774433"/>
              </p:ext>
            </p:extLst>
          </p:nvPr>
        </p:nvGraphicFramePr>
        <p:xfrm>
          <a:off x="5148064" y="327097"/>
          <a:ext cx="1775520" cy="15437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932851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Service</a:t>
            </a:r>
            <a:r>
              <a:rPr lang="en-US" baseline="0" dirty="0" smtClean="0"/>
              <a:t> Oriented Architecture (SOA)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 whatever you like </a:t>
            </a:r>
          </a:p>
          <a:p>
            <a:pPr lvl="1"/>
            <a:r>
              <a:rPr lang="en-US" dirty="0" smtClean="0"/>
              <a:t>(based on SOA principles)</a:t>
            </a:r>
          </a:p>
          <a:p>
            <a:pPr lvl="1"/>
            <a:r>
              <a:rPr lang="en-US" dirty="0" smtClean="0"/>
              <a:t>Ultra complex workflows</a:t>
            </a:r>
          </a:p>
          <a:p>
            <a:pPr lvl="1"/>
            <a:r>
              <a:rPr lang="en-US" dirty="0" smtClean="0"/>
              <a:t>Ultra simple workflows</a:t>
            </a:r>
          </a:p>
          <a:p>
            <a:pPr lvl="1"/>
            <a:r>
              <a:rPr lang="en-US" dirty="0" smtClean="0"/>
              <a:t>Individual resources or collections (in Atom or other formats)</a:t>
            </a:r>
          </a:p>
          <a:p>
            <a:pPr lvl="1"/>
            <a:r>
              <a:rPr lang="en-US" dirty="0" smtClean="0"/>
              <a:t>Use </a:t>
            </a:r>
            <a:r>
              <a:rPr lang="en-US" dirty="0" smtClean="0"/>
              <a:t>HTTP, email, FTP, sockets…only </a:t>
            </a:r>
            <a:r>
              <a:rPr lang="en-US" dirty="0" smtClean="0"/>
              <a:t>constraint is that you’re passing around FHIR resources in some shape or manner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44</a:t>
            </a:fld>
            <a:endParaRPr lang="en-CA" dirty="0"/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4237528401"/>
              </p:ext>
            </p:extLst>
          </p:nvPr>
        </p:nvGraphicFramePr>
        <p:xfrm>
          <a:off x="7020272" y="1916832"/>
          <a:ext cx="1775520" cy="15437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95113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FHIR on the wire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CD36790-EF9F-4521-A783-189BE19EEE4B}" type="slidenum">
              <a:rPr lang="en-US" smtClean="0"/>
              <a:pPr/>
              <a:t>45</a:t>
            </a:fld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9" y="1412776"/>
            <a:ext cx="3960440" cy="447399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1484784"/>
            <a:ext cx="4392488" cy="429243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608589" y="6021288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b="1" dirty="0" smtClean="0"/>
              <a:t>XML</a:t>
            </a:r>
            <a:endParaRPr lang="nl-NL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5857061" y="6011996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b="1" dirty="0" smtClean="0"/>
              <a:t>JSON</a:t>
            </a:r>
            <a:endParaRPr lang="nl-NL" b="1" dirty="0"/>
          </a:p>
        </p:txBody>
      </p:sp>
    </p:spTree>
    <p:extLst>
      <p:ext uri="{BB962C8B-B14F-4D97-AF65-F5344CB8AC3E}">
        <p14:creationId xmlns:p14="http://schemas.microsoft.com/office/powerpoint/2010/main" val="3943440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next?</a:t>
            </a:r>
            <a:endParaRPr lang="en-CA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0" y="6303963"/>
            <a:ext cx="720725" cy="220662"/>
          </a:xfrm>
          <a:prstGeom prst="rect">
            <a:avLst/>
          </a:prstGeom>
        </p:spPr>
        <p:txBody>
          <a:bodyPr/>
          <a:lstStyle/>
          <a:p>
            <a:fld id="{5CC3E5C4-3E2B-40F1-9F2B-C46CEB0C88DF}" type="slidenum">
              <a:rPr lang="en-CA" smtClean="0"/>
              <a:pPr/>
              <a:t>46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908572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Some</a:t>
            </a:r>
            <a:r>
              <a:rPr lang="nl-NL" dirty="0" smtClean="0"/>
              <a:t> </a:t>
            </a:r>
            <a:r>
              <a:rPr lang="nl-NL" dirty="0" err="1" smtClean="0"/>
              <a:t>history</a:t>
            </a:r>
            <a:r>
              <a:rPr lang="nl-NL" dirty="0" smtClean="0"/>
              <a:t>…</a:t>
            </a:r>
            <a:endParaRPr lang="nl-NL" dirty="0"/>
          </a:p>
        </p:txBody>
      </p:sp>
      <p:sp>
        <p:nvSpPr>
          <p:cNvPr id="6" name="Rectangle 5"/>
          <p:cNvSpPr/>
          <p:nvPr/>
        </p:nvSpPr>
        <p:spPr>
          <a:xfrm>
            <a:off x="650271" y="2204864"/>
            <a:ext cx="6480720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September 2011</a:t>
            </a:r>
            <a:br>
              <a:rPr lang="en-US" b="1" dirty="0" smtClean="0"/>
            </a:br>
            <a:r>
              <a:rPr lang="en-US" dirty="0" smtClean="0"/>
              <a:t>First</a:t>
            </a:r>
            <a:r>
              <a:rPr lang="en-US" dirty="0" smtClean="0"/>
              <a:t> </a:t>
            </a:r>
            <a:r>
              <a:rPr lang="en-US" dirty="0"/>
              <a:t>“preview” </a:t>
            </a:r>
            <a:r>
              <a:rPr lang="en-US" dirty="0" smtClean="0"/>
              <a:t>version of FHIR called</a:t>
            </a:r>
          </a:p>
          <a:p>
            <a:r>
              <a:rPr lang="en-US" i="1" dirty="0" smtClean="0"/>
              <a:t>Resources for Health</a:t>
            </a:r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pPr lvl="1"/>
            <a:r>
              <a:rPr lang="en-US" b="1" dirty="0" smtClean="0"/>
              <a:t>September 2012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First</a:t>
            </a:r>
            <a:r>
              <a:rPr lang="en-US" dirty="0" smtClean="0"/>
              <a:t> </a:t>
            </a:r>
            <a:r>
              <a:rPr lang="en-US" dirty="0" smtClean="0"/>
              <a:t>draft for comment </a:t>
            </a:r>
            <a:r>
              <a:rPr lang="en-US" dirty="0" smtClean="0"/>
              <a:t>ballot</a:t>
            </a:r>
            <a:endParaRPr lang="en-US" dirty="0"/>
          </a:p>
          <a:p>
            <a:pPr lvl="1"/>
            <a:r>
              <a:rPr lang="en-US" i="1" dirty="0"/>
              <a:t>Focus </a:t>
            </a:r>
            <a:r>
              <a:rPr lang="en-US" i="1" dirty="0" smtClean="0"/>
              <a:t>on infrastructure </a:t>
            </a:r>
            <a:endParaRPr lang="en-US" i="1" dirty="0"/>
          </a:p>
          <a:p>
            <a:endParaRPr lang="en-US" dirty="0" smtClean="0"/>
          </a:p>
          <a:p>
            <a:endParaRPr lang="en-US" dirty="0"/>
          </a:p>
          <a:p>
            <a:pPr lvl="2"/>
            <a:r>
              <a:rPr lang="en-US" b="1" dirty="0" smtClean="0"/>
              <a:t>January </a:t>
            </a:r>
            <a:r>
              <a:rPr lang="en-US" b="1" dirty="0" smtClean="0"/>
              <a:t>2013</a:t>
            </a:r>
            <a:br>
              <a:rPr lang="en-US" b="1" dirty="0" smtClean="0"/>
            </a:br>
            <a:r>
              <a:rPr lang="en-US" dirty="0" smtClean="0"/>
              <a:t>Second draft for comment b</a:t>
            </a:r>
            <a:r>
              <a:rPr lang="en-US" dirty="0" smtClean="0"/>
              <a:t>allot</a:t>
            </a:r>
            <a:endParaRPr lang="en-US" dirty="0" smtClean="0"/>
          </a:p>
          <a:p>
            <a:pPr lvl="2"/>
            <a:r>
              <a:rPr lang="en-US" i="1" dirty="0" smtClean="0"/>
              <a:t>First content resources by PA </a:t>
            </a:r>
            <a:r>
              <a:rPr lang="en-US" i="1" dirty="0" smtClean="0"/>
              <a:t>&amp; </a:t>
            </a:r>
            <a:r>
              <a:rPr lang="en-US" i="1" dirty="0" smtClean="0"/>
              <a:t>Pharmacy</a:t>
            </a:r>
            <a:endParaRPr lang="en-US" i="1" dirty="0" smtClean="0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1916832"/>
            <a:ext cx="3665146" cy="21901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0323780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Balloting plans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sz="2400" dirty="0" smtClean="0"/>
              <a:t>Next </a:t>
            </a:r>
            <a:r>
              <a:rPr lang="en-AU" sz="2400" dirty="0" smtClean="0"/>
              <a:t>cycle will be first Draft Standard for Trial Use ballot (DSTU)</a:t>
            </a:r>
          </a:p>
          <a:p>
            <a:pPr lvl="1"/>
            <a:r>
              <a:rPr lang="en-AU" sz="2000" dirty="0" smtClean="0"/>
              <a:t>Will likely take ~1 year to complete that process</a:t>
            </a:r>
          </a:p>
          <a:p>
            <a:pPr lvl="1"/>
            <a:r>
              <a:rPr lang="en-AU" sz="2000" dirty="0" smtClean="0"/>
              <a:t>Will provide a semi-stable</a:t>
            </a:r>
            <a:r>
              <a:rPr lang="en-AU" sz="2000" baseline="0" dirty="0" smtClean="0"/>
              <a:t> platform for implementers while still allowing non-backward-compatible change for Normative version if implementation experience dictates</a:t>
            </a:r>
          </a:p>
          <a:p>
            <a:pPr lvl="0"/>
            <a:r>
              <a:rPr lang="en-AU" sz="2400" dirty="0" smtClean="0"/>
              <a:t>Normative is probably 3+ years out</a:t>
            </a:r>
          </a:p>
          <a:p>
            <a:pPr lvl="1"/>
            <a:r>
              <a:rPr lang="en-AU" sz="2000" dirty="0" smtClean="0"/>
              <a:t>We want *lots* of implementation experience</a:t>
            </a:r>
            <a:r>
              <a:rPr lang="en-AU" sz="2000" baseline="0" dirty="0" smtClean="0"/>
              <a:t> before committing to backward compatibility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48</a:t>
            </a:fld>
            <a:endParaRPr lang="en-CA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71" t="19101" r="26890" b="29814"/>
          <a:stretch/>
        </p:blipFill>
        <p:spPr>
          <a:xfrm>
            <a:off x="6876256" y="260647"/>
            <a:ext cx="2034746" cy="1252151"/>
          </a:xfrm>
          <a:prstGeom prst="rect">
            <a:avLst/>
          </a:prstGeom>
        </p:spPr>
      </p:pic>
      <p:pic>
        <p:nvPicPr>
          <p:cNvPr id="16387" name="Picture 3" descr="C:\Users\office\AppData\Local\Microsoft\Windows\Temporary Internet Files\Content.IE5\2B0EXTZ8\MC900280925[1].wm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4474" y="5157192"/>
            <a:ext cx="1293590" cy="1341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3898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Development plans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AU" sz="2800" dirty="0" smtClean="0"/>
              <a:t>Address issues coming out of this ballot cycle</a:t>
            </a:r>
          </a:p>
          <a:p>
            <a:pPr lvl="1"/>
            <a:r>
              <a:rPr lang="en-AU" sz="2400" dirty="0" smtClean="0"/>
              <a:t>&gt;700 comments raised</a:t>
            </a:r>
          </a:p>
          <a:p>
            <a:pPr lvl="0"/>
            <a:r>
              <a:rPr lang="en-AU" sz="2800" dirty="0" smtClean="0"/>
              <a:t>Add in many more clinical resources</a:t>
            </a:r>
          </a:p>
          <a:p>
            <a:pPr lvl="1"/>
            <a:r>
              <a:rPr lang="en-AU" sz="2400" dirty="0" smtClean="0"/>
              <a:t>Hope to have</a:t>
            </a:r>
            <a:r>
              <a:rPr lang="en-AU" sz="2400" baseline="0" dirty="0" smtClean="0"/>
              <a:t> full support for C-CDA for DSTU</a:t>
            </a:r>
          </a:p>
          <a:p>
            <a:pPr lvl="0"/>
            <a:r>
              <a:rPr lang="en-AU" sz="2800" dirty="0" smtClean="0"/>
              <a:t>Additional resources will continue to be introduced in future DSTU cycles as implementers identify needs</a:t>
            </a:r>
          </a:p>
          <a:p>
            <a:pPr lvl="0"/>
            <a:r>
              <a:rPr lang="en-AU" sz="2800" dirty="0" smtClean="0"/>
              <a:t>Continue to seek testing &amp; real world implementation experience</a:t>
            </a:r>
            <a:endParaRPr lang="en-CA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49</a:t>
            </a:fld>
            <a:endParaRPr lang="en-CA" dirty="0"/>
          </a:p>
        </p:txBody>
      </p:sp>
      <p:pic>
        <p:nvPicPr>
          <p:cNvPr id="17410" name="Picture 2" descr="C:\Users\office\AppData\Local\Microsoft\Windows\Temporary Internet Files\Content.IE5\5WDXES51\MC900078732[1].w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288" y="3861048"/>
            <a:ext cx="1241909" cy="1775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4966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83568" y="1844824"/>
            <a:ext cx="612068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 smtClean="0"/>
              <a:t>“How can I get data from my server to my </a:t>
            </a:r>
            <a:r>
              <a:rPr lang="en-US" sz="3200" b="1" dirty="0" err="1" smtClean="0"/>
              <a:t>iOS</a:t>
            </a:r>
            <a:r>
              <a:rPr lang="en-US" sz="3200" b="1" dirty="0" smtClean="0"/>
              <a:t> app?”</a:t>
            </a:r>
            <a:endParaRPr lang="en-US" sz="32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1115616" y="3284984"/>
            <a:ext cx="712879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“How do I connect my applications using cloud storage?”</a:t>
            </a:r>
            <a:endParaRPr lang="en-US" sz="3200" b="1" dirty="0"/>
          </a:p>
        </p:txBody>
      </p:sp>
      <p:sp>
        <p:nvSpPr>
          <p:cNvPr id="5" name="Rectangle 4"/>
          <p:cNvSpPr/>
          <p:nvPr/>
        </p:nvSpPr>
        <p:spPr>
          <a:xfrm>
            <a:off x="467544" y="4866745"/>
            <a:ext cx="691276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3200" b="1" dirty="0"/>
              <a:t>“How </a:t>
            </a:r>
            <a:r>
              <a:rPr lang="nl-NL" sz="3200" b="1" dirty="0" err="1"/>
              <a:t>can</a:t>
            </a:r>
            <a:r>
              <a:rPr lang="nl-NL" sz="3200" b="1" dirty="0"/>
              <a:t> I </a:t>
            </a:r>
            <a:r>
              <a:rPr lang="nl-NL" sz="3200" b="1" dirty="0" err="1"/>
              <a:t>give</a:t>
            </a:r>
            <a:r>
              <a:rPr lang="nl-NL" sz="3200" b="1" dirty="0"/>
              <a:t> record-</a:t>
            </a:r>
            <a:r>
              <a:rPr lang="nl-NL" sz="3200" b="1" dirty="0" err="1"/>
              <a:t>based</a:t>
            </a:r>
            <a:r>
              <a:rPr lang="nl-NL" sz="3200" b="1" dirty="0"/>
              <a:t> </a:t>
            </a:r>
            <a:r>
              <a:rPr lang="nl-NL" sz="3200" b="1" dirty="0" err="1"/>
              <a:t>standardized</a:t>
            </a:r>
            <a:r>
              <a:rPr lang="nl-NL" sz="3200" b="1" dirty="0"/>
              <a:t> access </a:t>
            </a:r>
            <a:r>
              <a:rPr lang="nl-NL" sz="3200" b="1" dirty="0" err="1"/>
              <a:t>to</a:t>
            </a:r>
            <a:r>
              <a:rPr lang="nl-NL" sz="3200" b="1" dirty="0"/>
              <a:t> </a:t>
            </a:r>
            <a:r>
              <a:rPr lang="nl-NL" sz="3200" b="1" dirty="0" err="1"/>
              <a:t>my</a:t>
            </a:r>
            <a:r>
              <a:rPr lang="nl-NL" sz="3200" b="1" dirty="0"/>
              <a:t> PHR?”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23528" y="332656"/>
            <a:ext cx="6552728" cy="1152128"/>
          </a:xfrm>
          <a:prstGeom prst="rect">
            <a:avLst/>
          </a:prstGeom>
        </p:spPr>
        <p:txBody>
          <a:bodyPr anchor="ctr"/>
          <a:lstStyle>
            <a:lvl1pPr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Verdana" pitchFamily="34" charset="0"/>
              </a:defRPr>
            </a:lvl2pPr>
            <a:lvl3pPr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Verdana" pitchFamily="34" charset="0"/>
              </a:defRPr>
            </a:lvl3pPr>
            <a:lvl4pPr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Verdana" pitchFamily="34" charset="0"/>
              </a:defRPr>
            </a:lvl4pPr>
            <a:lvl5pPr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Verdana" pitchFamily="34" charset="0"/>
              </a:defRPr>
            </a:lvl5pPr>
            <a:lvl6pPr marL="457200"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Verdana" pitchFamily="34" charset="0"/>
              </a:defRPr>
            </a:lvl6pPr>
            <a:lvl7pPr marL="914400"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Verdana" pitchFamily="34" charset="0"/>
              </a:defRPr>
            </a:lvl7pPr>
            <a:lvl8pPr marL="1371600"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Verdana" pitchFamily="34" charset="0"/>
              </a:defRPr>
            </a:lvl8pPr>
            <a:lvl9pPr marL="1828800"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Verdana" pitchFamily="34" charset="0"/>
              </a:defRPr>
            </a:lvl9pPr>
          </a:lstStyle>
          <a:p>
            <a:r>
              <a:rPr lang="en-US" dirty="0"/>
              <a:t>The Need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693941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5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Next Steps for </a:t>
            </a:r>
            <a:r>
              <a:rPr lang="en-AU" b="1" dirty="0" smtClean="0"/>
              <a:t>you</a:t>
            </a:r>
            <a:endParaRPr lang="en-AU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sz="2400" dirty="0" smtClean="0"/>
              <a:t>Attend the FHIR Implementers tutorial</a:t>
            </a:r>
          </a:p>
          <a:p>
            <a:r>
              <a:rPr lang="en-AU" sz="2400" dirty="0" smtClean="0"/>
              <a:t>Read the spec: </a:t>
            </a:r>
            <a:r>
              <a:rPr lang="en-AU" sz="2400" dirty="0" smtClean="0">
                <a:hlinkClick r:id="rId2"/>
              </a:rPr>
              <a:t>http://hl7.org/fhir</a:t>
            </a:r>
            <a:endParaRPr lang="en-AU" sz="2400" dirty="0" smtClean="0"/>
          </a:p>
          <a:p>
            <a:r>
              <a:rPr lang="en-AU" sz="2400" dirty="0" smtClean="0"/>
              <a:t>Comment on the wiki </a:t>
            </a:r>
            <a:r>
              <a:rPr lang="en-AU" sz="1800" dirty="0" smtClean="0"/>
              <a:t>(link from FHIR spec</a:t>
            </a:r>
            <a:r>
              <a:rPr lang="en-AU" sz="1800" dirty="0" smtClean="0"/>
              <a:t>)</a:t>
            </a:r>
          </a:p>
          <a:p>
            <a:pPr marL="0" indent="-400050"/>
            <a:r>
              <a:rPr lang="en-AU" sz="2500" dirty="0"/>
              <a:t>Join the FHIR email list </a:t>
            </a:r>
            <a:br>
              <a:rPr lang="en-AU" sz="2500" dirty="0"/>
            </a:br>
            <a:r>
              <a:rPr lang="en-AU" sz="2500" dirty="0">
                <a:hlinkClick r:id="rId3"/>
              </a:rPr>
              <a:t>http://wiki.hl7.org/index.php?title=FHIR_email_list_subscription_instructions</a:t>
            </a:r>
            <a:endParaRPr lang="en-AU" sz="2500" dirty="0"/>
          </a:p>
          <a:p>
            <a:r>
              <a:rPr lang="en-AU" sz="2400" dirty="0" smtClean="0"/>
              <a:t>Follow </a:t>
            </a:r>
            <a:r>
              <a:rPr lang="en-AU" sz="2400" dirty="0" smtClean="0"/>
              <a:t>#FHIR on Twitter</a:t>
            </a:r>
          </a:p>
          <a:p>
            <a:r>
              <a:rPr lang="en-AU" sz="2500" dirty="0"/>
              <a:t>Make Ballot comments</a:t>
            </a:r>
          </a:p>
          <a:p>
            <a:r>
              <a:rPr lang="en-AU" sz="2500" dirty="0" smtClean="0"/>
              <a:t>Try </a:t>
            </a:r>
            <a:r>
              <a:rPr lang="en-AU" sz="2500" dirty="0" smtClean="0"/>
              <a:t>implementing it</a:t>
            </a:r>
          </a:p>
          <a:p>
            <a:r>
              <a:rPr lang="en-AU" sz="2500" dirty="0" smtClean="0"/>
              <a:t>Come </a:t>
            </a:r>
            <a:r>
              <a:rPr lang="en-AU" sz="2500" dirty="0" smtClean="0"/>
              <a:t>to a Connectathon!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50</a:t>
            </a:fld>
            <a:endParaRPr lang="en-CA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71" t="19101" r="26890" b="29814"/>
          <a:stretch/>
        </p:blipFill>
        <p:spPr>
          <a:xfrm>
            <a:off x="6876256" y="260648"/>
            <a:ext cx="2034746" cy="1252151"/>
          </a:xfrm>
          <a:prstGeom prst="rect">
            <a:avLst/>
          </a:prstGeom>
        </p:spPr>
      </p:pic>
      <p:pic>
        <p:nvPicPr>
          <p:cNvPr id="18434" name="Picture 2" descr="C:\Users\office\AppData\Local\Microsoft\Windows\Temporary Internet Files\Content.IE5\272C75AG\MP900422961[1]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4689" y="4293096"/>
            <a:ext cx="2763134" cy="2016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6745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8377B-874B-4DB7-8057-E4552B93344F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6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80" y="1772816"/>
            <a:ext cx="5439122" cy="45658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828" y="2780920"/>
            <a:ext cx="3701703" cy="34258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 descr="ProgrammableWeb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844828"/>
            <a:ext cx="2708036" cy="10262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323528" y="332656"/>
            <a:ext cx="6552728" cy="1152128"/>
          </a:xfrm>
          <a:prstGeom prst="rect">
            <a:avLst/>
          </a:prstGeom>
        </p:spPr>
        <p:txBody>
          <a:bodyPr anchor="ctr"/>
          <a:lstStyle>
            <a:lvl1pPr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Verdana" pitchFamily="34" charset="0"/>
              </a:defRPr>
            </a:lvl2pPr>
            <a:lvl3pPr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Verdana" pitchFamily="34" charset="0"/>
              </a:defRPr>
            </a:lvl3pPr>
            <a:lvl4pPr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Verdana" pitchFamily="34" charset="0"/>
              </a:defRPr>
            </a:lvl4pPr>
            <a:lvl5pPr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Verdana" pitchFamily="34" charset="0"/>
              </a:defRPr>
            </a:lvl5pPr>
            <a:lvl6pPr marL="457200"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Verdana" pitchFamily="34" charset="0"/>
              </a:defRPr>
            </a:lvl6pPr>
            <a:lvl7pPr marL="914400"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Verdana" pitchFamily="34" charset="0"/>
              </a:defRPr>
            </a:lvl7pPr>
            <a:lvl8pPr marL="1371600"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Verdana" pitchFamily="34" charset="0"/>
              </a:defRPr>
            </a:lvl8pPr>
            <a:lvl9pPr marL="1828800"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Verdana" pitchFamily="34" charset="0"/>
              </a:defRPr>
            </a:lvl9pPr>
          </a:lstStyle>
          <a:p>
            <a:r>
              <a:rPr lang="en-US" dirty="0" err="1" smtClean="0"/>
              <a:t>Highrise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6503667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8377B-874B-4DB7-8057-E4552B93344F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7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39552" y="1785005"/>
            <a:ext cx="7848872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400" dirty="0"/>
              <a:t>V3 puts </a:t>
            </a:r>
            <a:r>
              <a:rPr lang="en-US" sz="2400" dirty="0" smtClean="0"/>
              <a:t>the </a:t>
            </a:r>
            <a:r>
              <a:rPr lang="en-US" sz="2400" dirty="0"/>
              <a:t>modeler before the </a:t>
            </a:r>
            <a:r>
              <a:rPr lang="en-US" sz="2400" dirty="0" smtClean="0"/>
              <a:t>implementer</a:t>
            </a:r>
            <a:endParaRPr lang="en-US" sz="2400" dirty="0"/>
          </a:p>
          <a:p>
            <a:pPr marL="342900" lvl="0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400" dirty="0"/>
              <a:t>Learning curve is too steep</a:t>
            </a:r>
          </a:p>
          <a:p>
            <a:pPr marL="342900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400" dirty="0" smtClean="0"/>
              <a:t>Not </a:t>
            </a:r>
            <a:r>
              <a:rPr lang="en-US" sz="2400" dirty="0"/>
              <a:t>easily adopted by out-of-box tools</a:t>
            </a:r>
          </a:p>
          <a:p>
            <a:pPr marL="342900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400" dirty="0" smtClean="0"/>
              <a:t>Caught </a:t>
            </a:r>
            <a:r>
              <a:rPr lang="en-US" sz="2400" dirty="0"/>
              <a:t>up in the need to do everything</a:t>
            </a:r>
          </a:p>
          <a:p>
            <a:pPr marL="342900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400" dirty="0" smtClean="0"/>
              <a:t>Internationally </a:t>
            </a:r>
            <a:r>
              <a:rPr lang="en-US" sz="2400" dirty="0"/>
              <a:t>defined specifications are not </a:t>
            </a:r>
            <a:r>
              <a:rPr lang="en-US" sz="2400" dirty="0" smtClean="0"/>
              <a:t>directly </a:t>
            </a:r>
            <a:r>
              <a:rPr lang="en-US" sz="2400" dirty="0"/>
              <a:t>implementable</a:t>
            </a:r>
            <a:endParaRPr lang="en-US" sz="240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23528" y="332656"/>
            <a:ext cx="6552728" cy="1152128"/>
          </a:xfrm>
          <a:prstGeom prst="rect">
            <a:avLst/>
          </a:prstGeom>
        </p:spPr>
        <p:txBody>
          <a:bodyPr anchor="ctr"/>
          <a:lstStyle>
            <a:lvl1pPr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Verdana" pitchFamily="34" charset="0"/>
              </a:defRPr>
            </a:lvl2pPr>
            <a:lvl3pPr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Verdana" pitchFamily="34" charset="0"/>
              </a:defRPr>
            </a:lvl3pPr>
            <a:lvl4pPr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Verdana" pitchFamily="34" charset="0"/>
              </a:defRPr>
            </a:lvl4pPr>
            <a:lvl5pPr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Verdana" pitchFamily="34" charset="0"/>
              </a:defRPr>
            </a:lvl5pPr>
            <a:lvl6pPr marL="457200"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Verdana" pitchFamily="34" charset="0"/>
              </a:defRPr>
            </a:lvl6pPr>
            <a:lvl7pPr marL="914400"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Verdana" pitchFamily="34" charset="0"/>
              </a:defRPr>
            </a:lvl7pPr>
            <a:lvl8pPr marL="1371600"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Verdana" pitchFamily="34" charset="0"/>
              </a:defRPr>
            </a:lvl8pPr>
            <a:lvl9pPr marL="1828800"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Verdana" pitchFamily="34" charset="0"/>
              </a:defRPr>
            </a:lvl9pPr>
          </a:lstStyle>
          <a:p>
            <a:r>
              <a:rPr lang="en-US" dirty="0" smtClean="0"/>
              <a:t>V3 is too hard?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2719823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76678" y="2180298"/>
            <a:ext cx="4514864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bg2">
                    <a:lumMod val="50000"/>
                  </a:schemeClr>
                </a:solidFill>
              </a:rPr>
              <a:t>January </a:t>
            </a:r>
            <a:r>
              <a:rPr lang="en-US" sz="2800" b="1" dirty="0" smtClean="0">
                <a:solidFill>
                  <a:schemeClr val="bg2">
                    <a:lumMod val="50000"/>
                  </a:schemeClr>
                </a:solidFill>
              </a:rPr>
              <a:t>2011</a:t>
            </a:r>
            <a:r>
              <a:rPr lang="en-US" sz="2800" dirty="0" smtClean="0">
                <a:solidFill>
                  <a:schemeClr val="bg2">
                    <a:lumMod val="50000"/>
                  </a:schemeClr>
                </a:solidFill>
              </a:rPr>
              <a:t/>
            </a:r>
            <a:br>
              <a:rPr lang="en-US" sz="2800" dirty="0" smtClean="0">
                <a:solidFill>
                  <a:schemeClr val="bg2">
                    <a:lumMod val="50000"/>
                  </a:schemeClr>
                </a:solidFill>
              </a:rPr>
            </a:br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The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HL7 Board initiated  </a:t>
            </a:r>
            <a:endParaRPr lang="en-US" dirty="0" smtClean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sz="3600" dirty="0" smtClean="0">
                <a:solidFill>
                  <a:schemeClr val="bg2">
                    <a:lumMod val="50000"/>
                  </a:schemeClr>
                </a:solidFill>
              </a:rPr>
              <a:t>“</a:t>
            </a:r>
            <a:r>
              <a:rPr lang="en-US" sz="3600" dirty="0">
                <a:solidFill>
                  <a:schemeClr val="bg2">
                    <a:lumMod val="50000"/>
                  </a:schemeClr>
                </a:solidFill>
              </a:rPr>
              <a:t>Fresh Look</a:t>
            </a:r>
            <a:r>
              <a:rPr lang="en-US" sz="3600" dirty="0" smtClean="0">
                <a:solidFill>
                  <a:schemeClr val="bg2">
                    <a:lumMod val="50000"/>
                  </a:schemeClr>
                </a:solidFill>
              </a:rPr>
              <a:t>”</a:t>
            </a:r>
            <a:endParaRPr lang="en-US" sz="3600" dirty="0">
              <a:solidFill>
                <a:schemeClr val="bg2">
                  <a:lumMod val="50000"/>
                </a:schemeClr>
              </a:solidFill>
            </a:endParaRPr>
          </a:p>
          <a:p>
            <a:pPr marL="0" lvl="1"/>
            <a:endParaRPr lang="en-US" sz="2400" dirty="0" smtClean="0">
              <a:solidFill>
                <a:schemeClr val="bg2">
                  <a:lumMod val="50000"/>
                </a:schemeClr>
              </a:solidFill>
            </a:endParaRPr>
          </a:p>
          <a:p>
            <a:pPr marL="0" lvl="1"/>
            <a:r>
              <a:rPr lang="en-US" sz="2400" dirty="0" smtClean="0">
                <a:solidFill>
                  <a:schemeClr val="bg2">
                    <a:lumMod val="50000"/>
                  </a:schemeClr>
                </a:solidFill>
              </a:rPr>
              <a:t>“What 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would we do if we were to revisit the healthcare interoperability space from scratch?”</a:t>
            </a:r>
          </a:p>
          <a:p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4" name="Picture 1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1133" y="1761425"/>
            <a:ext cx="1461683" cy="19559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5638371" y="3734569"/>
            <a:ext cx="19672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nl-NL" b="1" dirty="0">
                <a:solidFill>
                  <a:schemeClr val="bg2">
                    <a:lumMod val="50000"/>
                  </a:schemeClr>
                </a:solidFill>
              </a:rPr>
              <a:t>Grahame </a:t>
            </a:r>
            <a:r>
              <a:rPr lang="nl-NL" b="1" dirty="0" smtClean="0">
                <a:solidFill>
                  <a:schemeClr val="bg2">
                    <a:lumMod val="50000"/>
                  </a:schemeClr>
                </a:solidFill>
              </a:rPr>
              <a:t>Grieve</a:t>
            </a:r>
            <a:endParaRPr lang="nl-NL" b="1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6" name="Picture 8" descr="http://www.hl7.org/assets/staffphotos/volunteerawardphotos/2003_McKenzie_small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3745" y="4433710"/>
            <a:ext cx="1177756" cy="16647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6164" y="4431765"/>
            <a:ext cx="1199755" cy="16572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/>
          <p:cNvSpPr/>
          <p:nvPr/>
        </p:nvSpPr>
        <p:spPr>
          <a:xfrm>
            <a:off x="4499992" y="6084004"/>
            <a:ext cx="19287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nl-NL" b="1" dirty="0">
                <a:solidFill>
                  <a:schemeClr val="bg2">
                    <a:lumMod val="50000"/>
                  </a:schemeClr>
                </a:solidFill>
              </a:rPr>
              <a:t>Lloyd </a:t>
            </a:r>
            <a:r>
              <a:rPr lang="nl-NL" b="1" dirty="0" err="1" smtClean="0">
                <a:solidFill>
                  <a:schemeClr val="bg2">
                    <a:lumMod val="50000"/>
                  </a:schemeClr>
                </a:solidFill>
              </a:rPr>
              <a:t>McKenzie</a:t>
            </a:r>
            <a:endParaRPr lang="nl-NL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371443" y="6070551"/>
            <a:ext cx="17491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nl-NL" b="1" dirty="0">
                <a:solidFill>
                  <a:schemeClr val="bg2">
                    <a:lumMod val="50000"/>
                  </a:schemeClr>
                </a:solidFill>
              </a:rPr>
              <a:t>Ewout </a:t>
            </a:r>
            <a:r>
              <a:rPr lang="nl-NL" b="1" dirty="0" smtClean="0">
                <a:solidFill>
                  <a:schemeClr val="bg2">
                    <a:lumMod val="50000"/>
                  </a:schemeClr>
                </a:solidFill>
              </a:rPr>
              <a:t>Kramer</a:t>
            </a:r>
            <a:endParaRPr lang="nl-NL" b="1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4590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FHIR Principles</a:t>
            </a:r>
            <a:endParaRPr lang="en-CA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0" y="6303963"/>
            <a:ext cx="720725" cy="220662"/>
          </a:xfrm>
          <a:prstGeom prst="rect">
            <a:avLst/>
          </a:prstGeom>
        </p:spPr>
        <p:txBody>
          <a:bodyPr/>
          <a:lstStyle/>
          <a:p>
            <a:fld id="{5CC3E5C4-3E2B-40F1-9F2B-C46CEB0C88DF}" type="slidenum">
              <a:rPr lang="en-CA" smtClean="0"/>
              <a:pPr/>
              <a:t>9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487630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fined">
  <a:themeElements>
    <a:clrScheme name="Refined 6">
      <a:dk1>
        <a:srgbClr val="000000"/>
      </a:dk1>
      <a:lt1>
        <a:srgbClr val="FFFFFF"/>
      </a:lt1>
      <a:dk2>
        <a:srgbClr val="000000"/>
      </a:dk2>
      <a:lt2>
        <a:srgbClr val="C0C0C0"/>
      </a:lt2>
      <a:accent1>
        <a:srgbClr val="CC3300"/>
      </a:accent1>
      <a:accent2>
        <a:srgbClr val="666699"/>
      </a:accent2>
      <a:accent3>
        <a:srgbClr val="FFFFFF"/>
      </a:accent3>
      <a:accent4>
        <a:srgbClr val="000000"/>
      </a:accent4>
      <a:accent5>
        <a:srgbClr val="E2ADAA"/>
      </a:accent5>
      <a:accent6>
        <a:srgbClr val="5C5C8A"/>
      </a:accent6>
      <a:hlink>
        <a:srgbClr val="999900"/>
      </a:hlink>
      <a:folHlink>
        <a:srgbClr val="4D4D4D"/>
      </a:folHlink>
    </a:clrScheme>
    <a:fontScheme name="Refined">
      <a:majorFont>
        <a:latin typeface="Verdan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Refined 1">
        <a:dk1>
          <a:srgbClr val="666633"/>
        </a:dk1>
        <a:lt1>
          <a:srgbClr val="FFFFFF"/>
        </a:lt1>
        <a:dk2>
          <a:srgbClr val="000000"/>
        </a:dk2>
        <a:lt2>
          <a:srgbClr val="FFFFFF"/>
        </a:lt2>
        <a:accent1>
          <a:srgbClr val="666699"/>
        </a:accent1>
        <a:accent2>
          <a:srgbClr val="990000"/>
        </a:accent2>
        <a:accent3>
          <a:srgbClr val="AAAAAA"/>
        </a:accent3>
        <a:accent4>
          <a:srgbClr val="DADADA"/>
        </a:accent4>
        <a:accent5>
          <a:srgbClr val="B8B8CA"/>
        </a:accent5>
        <a:accent6>
          <a:srgbClr val="8A0000"/>
        </a:accent6>
        <a:hlink>
          <a:srgbClr val="999900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efined 2">
        <a:dk1>
          <a:srgbClr val="4D4D4D"/>
        </a:dk1>
        <a:lt1>
          <a:srgbClr val="FFFFFF"/>
        </a:lt1>
        <a:dk2>
          <a:srgbClr val="4A1102"/>
        </a:dk2>
        <a:lt2>
          <a:srgbClr val="FFFFFF"/>
        </a:lt2>
        <a:accent1>
          <a:srgbClr val="CC3300"/>
        </a:accent1>
        <a:accent2>
          <a:srgbClr val="666699"/>
        </a:accent2>
        <a:accent3>
          <a:srgbClr val="B1AAAA"/>
        </a:accent3>
        <a:accent4>
          <a:srgbClr val="DADADA"/>
        </a:accent4>
        <a:accent5>
          <a:srgbClr val="E2ADAA"/>
        </a:accent5>
        <a:accent6>
          <a:srgbClr val="5C5C8A"/>
        </a:accent6>
        <a:hlink>
          <a:srgbClr val="FF9900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efined 3">
        <a:dk1>
          <a:srgbClr val="666699"/>
        </a:dk1>
        <a:lt1>
          <a:srgbClr val="FFFFFF"/>
        </a:lt1>
        <a:dk2>
          <a:srgbClr val="400040"/>
        </a:dk2>
        <a:lt2>
          <a:srgbClr val="FFFFFF"/>
        </a:lt2>
        <a:accent1>
          <a:srgbClr val="FFCC00"/>
        </a:accent1>
        <a:accent2>
          <a:srgbClr val="FF3300"/>
        </a:accent2>
        <a:accent3>
          <a:srgbClr val="AFAAAF"/>
        </a:accent3>
        <a:accent4>
          <a:srgbClr val="DADADA"/>
        </a:accent4>
        <a:accent5>
          <a:srgbClr val="FFE2AA"/>
        </a:accent5>
        <a:accent6>
          <a:srgbClr val="E72D00"/>
        </a:accent6>
        <a:hlink>
          <a:srgbClr val="CC9900"/>
        </a:hlink>
        <a:folHlink>
          <a:srgbClr val="CC33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efined 4">
        <a:dk1>
          <a:srgbClr val="4D4D4D"/>
        </a:dk1>
        <a:lt1>
          <a:srgbClr val="FFFFFF"/>
        </a:lt1>
        <a:dk2>
          <a:srgbClr val="006699"/>
        </a:dk2>
        <a:lt2>
          <a:srgbClr val="CCECFF"/>
        </a:lt2>
        <a:accent1>
          <a:srgbClr val="339966"/>
        </a:accent1>
        <a:accent2>
          <a:srgbClr val="3366FF"/>
        </a:accent2>
        <a:accent3>
          <a:srgbClr val="AAB8CA"/>
        </a:accent3>
        <a:accent4>
          <a:srgbClr val="DADADA"/>
        </a:accent4>
        <a:accent5>
          <a:srgbClr val="ADCAB8"/>
        </a:accent5>
        <a:accent6>
          <a:srgbClr val="2D5CE7"/>
        </a:accent6>
        <a:hlink>
          <a:srgbClr val="33CC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efined 5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FF66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B8AA"/>
        </a:accent5>
        <a:accent6>
          <a:srgbClr val="E78A2D"/>
        </a:accent6>
        <a:hlink>
          <a:srgbClr val="FFCC00"/>
        </a:hlink>
        <a:folHlink>
          <a:srgbClr val="3333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efined 6">
        <a:dk1>
          <a:srgbClr val="000000"/>
        </a:dk1>
        <a:lt1>
          <a:srgbClr val="FFFFFF"/>
        </a:lt1>
        <a:dk2>
          <a:srgbClr val="000000"/>
        </a:dk2>
        <a:lt2>
          <a:srgbClr val="C0C0C0"/>
        </a:lt2>
        <a:accent1>
          <a:srgbClr val="CC3300"/>
        </a:accent1>
        <a:accent2>
          <a:srgbClr val="666699"/>
        </a:accent2>
        <a:accent3>
          <a:srgbClr val="FFFFFF"/>
        </a:accent3>
        <a:accent4>
          <a:srgbClr val="000000"/>
        </a:accent4>
        <a:accent5>
          <a:srgbClr val="E2ADAA"/>
        </a:accent5>
        <a:accent6>
          <a:srgbClr val="5C5C8A"/>
        </a:accent6>
        <a:hlink>
          <a:srgbClr val="999900"/>
        </a:hlink>
        <a:folHlink>
          <a:srgbClr val="4D4D4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efined 7">
        <a:dk1>
          <a:srgbClr val="000000"/>
        </a:dk1>
        <a:lt1>
          <a:srgbClr val="FFFFFF"/>
        </a:lt1>
        <a:dk2>
          <a:srgbClr val="000066"/>
        </a:dk2>
        <a:lt2>
          <a:srgbClr val="333399"/>
        </a:lt2>
        <a:accent1>
          <a:srgbClr val="3399FF"/>
        </a:accent1>
        <a:accent2>
          <a:srgbClr val="9999FF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8AE7"/>
        </a:accent6>
        <a:hlink>
          <a:srgbClr val="00CCFF"/>
        </a:hlink>
        <a:folHlink>
          <a:srgbClr val="5F5F5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Ambassador HL7 Power Point Template 2012</Template>
  <TotalTime>5667</TotalTime>
  <Words>2151</Words>
  <Application>Microsoft Office PowerPoint</Application>
  <PresentationFormat>On-screen Show (4:3)</PresentationFormat>
  <Paragraphs>426</Paragraphs>
  <Slides>50</Slides>
  <Notes>19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1" baseType="lpstr">
      <vt:lpstr>Refined</vt:lpstr>
      <vt:lpstr>FHIR The Basics</vt:lpstr>
      <vt:lpstr>This presentation</vt:lpstr>
      <vt:lpstr>Who am I?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FHIR Principles</vt:lpstr>
      <vt:lpstr>FHIR Manifesto</vt:lpstr>
      <vt:lpstr>Implementer Focus</vt:lpstr>
      <vt:lpstr>Keep it simple</vt:lpstr>
      <vt:lpstr>Existing technologies</vt:lpstr>
      <vt:lpstr>Governance</vt:lpstr>
      <vt:lpstr>WHAT’s IN THE BOX?</vt:lpstr>
      <vt:lpstr>Resources</vt:lpstr>
      <vt:lpstr>Extensibility</vt:lpstr>
      <vt:lpstr>Profiles &amp; Conformance</vt:lpstr>
      <vt:lpstr>Transport</vt:lpstr>
      <vt:lpstr>FHIR Resources</vt:lpstr>
      <vt:lpstr>Resources</vt:lpstr>
      <vt:lpstr>What’s a Resource?</vt:lpstr>
      <vt:lpstr>Resource diagram</vt:lpstr>
      <vt:lpstr>Resource in the spec</vt:lpstr>
      <vt:lpstr>Resource representation</vt:lpstr>
      <vt:lpstr>PowerPoint Presentation</vt:lpstr>
      <vt:lpstr>FHIR Extensions</vt:lpstr>
      <vt:lpstr>The Case for Extensions</vt:lpstr>
      <vt:lpstr>Extensions without the pain…</vt:lpstr>
      <vt:lpstr>Extension definition</vt:lpstr>
      <vt:lpstr>Extending a name</vt:lpstr>
      <vt:lpstr>FHIR PROFILES &amp; CONFORMANCE</vt:lpstr>
      <vt:lpstr>Profiles</vt:lpstr>
      <vt:lpstr>Profile (cont’d)</vt:lpstr>
      <vt:lpstr>Profile contents</vt:lpstr>
      <vt:lpstr>Conformance</vt:lpstr>
      <vt:lpstr>Conformance (cont’d)</vt:lpstr>
      <vt:lpstr>Paradigms</vt:lpstr>
      <vt:lpstr>Paradigms</vt:lpstr>
      <vt:lpstr>REST</vt:lpstr>
      <vt:lpstr>Just a quick GET</vt:lpstr>
      <vt:lpstr>FHIR Document</vt:lpstr>
      <vt:lpstr>FHIR Message</vt:lpstr>
      <vt:lpstr>Service Oriented Architecture (SOA)</vt:lpstr>
      <vt:lpstr>FHIR on the wire</vt:lpstr>
      <vt:lpstr>What’s next?</vt:lpstr>
      <vt:lpstr>Some history…</vt:lpstr>
      <vt:lpstr>Balloting plans</vt:lpstr>
      <vt:lpstr>Development plans</vt:lpstr>
      <vt:lpstr>Next Steps for you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HL7 UK - Fhir: the basics</dc:title>
  <dc:creator>Ewout</dc:creator>
  <cp:lastModifiedBy>Ewout Kramer</cp:lastModifiedBy>
  <cp:revision>145</cp:revision>
  <dcterms:created xsi:type="dcterms:W3CDTF">2012-12-03T20:41:34Z</dcterms:created>
  <dcterms:modified xsi:type="dcterms:W3CDTF">2013-03-12T15:03:19Z</dcterms:modified>
</cp:coreProperties>
</file>